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76"/>
  </p:notesMasterIdLst>
  <p:sldIdLst>
    <p:sldId id="256" r:id="rId32"/>
    <p:sldId id="257" r:id="rId33"/>
    <p:sldId id="258" r:id="rId34"/>
    <p:sldId id="259" r:id="rId35"/>
    <p:sldId id="260" r:id="rId36"/>
    <p:sldId id="261" r:id="rId37"/>
    <p:sldId id="262" r:id="rId38"/>
    <p:sldId id="263" r:id="rId39"/>
    <p:sldId id="264" r:id="rId40"/>
    <p:sldId id="265" r:id="rId41"/>
    <p:sldId id="266" r:id="rId42"/>
    <p:sldId id="267" r:id="rId43"/>
    <p:sldId id="268" r:id="rId44"/>
    <p:sldId id="269" r:id="rId45"/>
    <p:sldId id="270" r:id="rId46"/>
    <p:sldId id="271" r:id="rId47"/>
    <p:sldId id="272" r:id="rId48"/>
    <p:sldId id="273" r:id="rId49"/>
    <p:sldId id="274" r:id="rId50"/>
    <p:sldId id="275" r:id="rId51"/>
    <p:sldId id="276" r:id="rId52"/>
    <p:sldId id="277" r:id="rId53"/>
    <p:sldId id="278" r:id="rId54"/>
    <p:sldId id="279" r:id="rId55"/>
    <p:sldId id="280" r:id="rId56"/>
    <p:sldId id="281" r:id="rId57"/>
    <p:sldId id="282" r:id="rId58"/>
    <p:sldId id="283" r:id="rId59"/>
    <p:sldId id="284" r:id="rId60"/>
    <p:sldId id="285" r:id="rId61"/>
    <p:sldId id="286" r:id="rId62"/>
    <p:sldId id="287" r:id="rId63"/>
    <p:sldId id="288" r:id="rId64"/>
    <p:sldId id="289" r:id="rId65"/>
    <p:sldId id="290" r:id="rId66"/>
    <p:sldId id="291" r:id="rId67"/>
    <p:sldId id="292" r:id="rId68"/>
    <p:sldId id="293" r:id="rId69"/>
    <p:sldId id="294" r:id="rId70"/>
    <p:sldId id="295" r:id="rId71"/>
    <p:sldId id="296" r:id="rId72"/>
    <p:sldId id="297" r:id="rId73"/>
    <p:sldId id="298" r:id="rId74"/>
    <p:sldId id="299" r:id="rId7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
      <p:font typeface="Aileron" charset="1" panose="00000500000000000000"/>
      <p:regular r:id="rId16"/>
    </p:embeddedFont>
    <p:embeddedFont>
      <p:font typeface="Aileron Bold" charset="1" panose="00000800000000000000"/>
      <p:regular r:id="rId17"/>
    </p:embeddedFont>
    <p:embeddedFont>
      <p:font typeface="Aileron Italics" charset="1" panose="00000500000000000000"/>
      <p:regular r:id="rId18"/>
    </p:embeddedFont>
    <p:embeddedFont>
      <p:font typeface="Aileron Bold Italics" charset="1" panose="00000800000000000000"/>
      <p:regular r:id="rId19"/>
    </p:embeddedFont>
    <p:embeddedFont>
      <p:font typeface="Aileron Thin" charset="1" panose="00000300000000000000"/>
      <p:regular r:id="rId20"/>
    </p:embeddedFont>
    <p:embeddedFont>
      <p:font typeface="Aileron Thin Italics" charset="1" panose="00000300000000000000"/>
      <p:regular r:id="rId21"/>
    </p:embeddedFont>
    <p:embeddedFont>
      <p:font typeface="Aileron Light" charset="1" panose="00000400000000000000"/>
      <p:regular r:id="rId22"/>
    </p:embeddedFont>
    <p:embeddedFont>
      <p:font typeface="Aileron Light Italics" charset="1" panose="00000400000000000000"/>
      <p:regular r:id="rId23"/>
    </p:embeddedFont>
    <p:embeddedFont>
      <p:font typeface="Aileron Ultra-Bold" charset="1" panose="00000A00000000000000"/>
      <p:regular r:id="rId24"/>
    </p:embeddedFont>
    <p:embeddedFont>
      <p:font typeface="Aileron Ultra-Bold Italics" charset="1" panose="00000A00000000000000"/>
      <p:regular r:id="rId25"/>
    </p:embeddedFont>
    <p:embeddedFont>
      <p:font typeface="Aileron Heavy" charset="1" panose="00000A00000000000000"/>
      <p:regular r:id="rId26"/>
    </p:embeddedFont>
    <p:embeddedFont>
      <p:font typeface="Aileron Heavy Italics" charset="1" panose="00000A00000000000000"/>
      <p:regular r:id="rId27"/>
    </p:embeddedFont>
    <p:embeddedFont>
      <p:font typeface="DejaVu Sans Bold" charset="1" panose="020B0803030604020204"/>
      <p:regular r:id="rId28"/>
    </p:embeddedFont>
    <p:embeddedFont>
      <p:font typeface="DejaVu Sans Bold Italics" charset="1" panose="020B08030303040B0204"/>
      <p:regular r:id="rId29"/>
    </p:embeddedFont>
    <p:embeddedFont>
      <p:font typeface="DejaVu Sans Extra-Light" charset="1" panose="020B0203030804020204"/>
      <p:regular r:id="rId30"/>
    </p:embeddedFont>
    <p:embeddedFont>
      <p:font typeface="DejaVu Sans Light" charset="1" panose="020B0603030804020204"/>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00" Target="notesSlides/notesSlide23.xml" Type="http://schemas.openxmlformats.org/officeDocument/2006/relationships/notesSlide"/><Relationship Id="rId101" Target="notesSlides/notesSlide24.xml" Type="http://schemas.openxmlformats.org/officeDocument/2006/relationships/notesSlide"/><Relationship Id="rId102" Target="notesSlides/notesSlide25.xml" Type="http://schemas.openxmlformats.org/officeDocument/2006/relationships/notesSlide"/><Relationship Id="rId103" Target="notesSlides/notesSlide26.xml" Type="http://schemas.openxmlformats.org/officeDocument/2006/relationships/notesSlide"/><Relationship Id="rId104" Target="notesSlides/notesSlide27.xml" Type="http://schemas.openxmlformats.org/officeDocument/2006/relationships/notesSlide"/><Relationship Id="rId105" Target="notesSlides/notesSlide28.xml" Type="http://schemas.openxmlformats.org/officeDocument/2006/relationships/note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slides/slide1.xml" Type="http://schemas.openxmlformats.org/officeDocument/2006/relationships/slide"/><Relationship Id="rId33" Target="slides/slide2.xml" Type="http://schemas.openxmlformats.org/officeDocument/2006/relationships/slide"/><Relationship Id="rId34" Target="slides/slide3.xml" Type="http://schemas.openxmlformats.org/officeDocument/2006/relationships/slide"/><Relationship Id="rId35" Target="slides/slide4.xml" Type="http://schemas.openxmlformats.org/officeDocument/2006/relationships/slide"/><Relationship Id="rId36" Target="slides/slide5.xml" Type="http://schemas.openxmlformats.org/officeDocument/2006/relationships/slide"/><Relationship Id="rId37" Target="slides/slide6.xml" Type="http://schemas.openxmlformats.org/officeDocument/2006/relationships/slide"/><Relationship Id="rId38" Target="slides/slide7.xml" Type="http://schemas.openxmlformats.org/officeDocument/2006/relationships/slide"/><Relationship Id="rId39" Target="slides/slide8.xml" Type="http://schemas.openxmlformats.org/officeDocument/2006/relationships/slide"/><Relationship Id="rId4" Target="theme/theme1.xml" Type="http://schemas.openxmlformats.org/officeDocument/2006/relationships/theme"/><Relationship Id="rId40" Target="slides/slide9.xml" Type="http://schemas.openxmlformats.org/officeDocument/2006/relationships/slide"/><Relationship Id="rId41" Target="slides/slide10.xml" Type="http://schemas.openxmlformats.org/officeDocument/2006/relationships/slide"/><Relationship Id="rId42" Target="slides/slide11.xml" Type="http://schemas.openxmlformats.org/officeDocument/2006/relationships/slide"/><Relationship Id="rId43" Target="slides/slide12.xml" Type="http://schemas.openxmlformats.org/officeDocument/2006/relationships/slide"/><Relationship Id="rId44" Target="slides/slide13.xml" Type="http://schemas.openxmlformats.org/officeDocument/2006/relationships/slide"/><Relationship Id="rId45" Target="slides/slide14.xml" Type="http://schemas.openxmlformats.org/officeDocument/2006/relationships/slide"/><Relationship Id="rId46" Target="slides/slide15.xml" Type="http://schemas.openxmlformats.org/officeDocument/2006/relationships/slide"/><Relationship Id="rId47" Target="slides/slide16.xml" Type="http://schemas.openxmlformats.org/officeDocument/2006/relationships/slide"/><Relationship Id="rId48" Target="slides/slide17.xml" Type="http://schemas.openxmlformats.org/officeDocument/2006/relationships/slide"/><Relationship Id="rId49" Target="slides/slide18.xml" Type="http://schemas.openxmlformats.org/officeDocument/2006/relationships/slide"/><Relationship Id="rId5" Target="tableStyles.xml" Type="http://schemas.openxmlformats.org/officeDocument/2006/relationships/tableStyles"/><Relationship Id="rId50" Target="slides/slide19.xml" Type="http://schemas.openxmlformats.org/officeDocument/2006/relationships/slide"/><Relationship Id="rId51" Target="slides/slide20.xml" Type="http://schemas.openxmlformats.org/officeDocument/2006/relationships/slide"/><Relationship Id="rId52" Target="slides/slide21.xml" Type="http://schemas.openxmlformats.org/officeDocument/2006/relationships/slide"/><Relationship Id="rId53" Target="slides/slide22.xml" Type="http://schemas.openxmlformats.org/officeDocument/2006/relationships/slide"/><Relationship Id="rId54" Target="slides/slide23.xml" Type="http://schemas.openxmlformats.org/officeDocument/2006/relationships/slide"/><Relationship Id="rId55" Target="slides/slide24.xml" Type="http://schemas.openxmlformats.org/officeDocument/2006/relationships/slide"/><Relationship Id="rId56" Target="slides/slide25.xml" Type="http://schemas.openxmlformats.org/officeDocument/2006/relationships/slide"/><Relationship Id="rId57" Target="slides/slide26.xml" Type="http://schemas.openxmlformats.org/officeDocument/2006/relationships/slide"/><Relationship Id="rId58" Target="slides/slide27.xml" Type="http://schemas.openxmlformats.org/officeDocument/2006/relationships/slide"/><Relationship Id="rId59" Target="slides/slide28.xml" Type="http://schemas.openxmlformats.org/officeDocument/2006/relationships/slide"/><Relationship Id="rId6" Target="fonts/font6.fntdata" Type="http://schemas.openxmlformats.org/officeDocument/2006/relationships/font"/><Relationship Id="rId60" Target="slides/slide29.xml" Type="http://schemas.openxmlformats.org/officeDocument/2006/relationships/slide"/><Relationship Id="rId61" Target="slides/slide30.xml" Type="http://schemas.openxmlformats.org/officeDocument/2006/relationships/slide"/><Relationship Id="rId62" Target="slides/slide31.xml" Type="http://schemas.openxmlformats.org/officeDocument/2006/relationships/slide"/><Relationship Id="rId63" Target="slides/slide32.xml" Type="http://schemas.openxmlformats.org/officeDocument/2006/relationships/slide"/><Relationship Id="rId64" Target="slides/slide33.xml" Type="http://schemas.openxmlformats.org/officeDocument/2006/relationships/slide"/><Relationship Id="rId65" Target="slides/slide34.xml" Type="http://schemas.openxmlformats.org/officeDocument/2006/relationships/slide"/><Relationship Id="rId66" Target="slides/slide35.xml" Type="http://schemas.openxmlformats.org/officeDocument/2006/relationships/slide"/><Relationship Id="rId67" Target="slides/slide36.xml" Type="http://schemas.openxmlformats.org/officeDocument/2006/relationships/slide"/><Relationship Id="rId68" Target="slides/slide37.xml" Type="http://schemas.openxmlformats.org/officeDocument/2006/relationships/slide"/><Relationship Id="rId69" Target="slides/slide38.xml" Type="http://schemas.openxmlformats.org/officeDocument/2006/relationships/slide"/><Relationship Id="rId7" Target="fonts/font7.fntdata" Type="http://schemas.openxmlformats.org/officeDocument/2006/relationships/font"/><Relationship Id="rId70" Target="slides/slide39.xml" Type="http://schemas.openxmlformats.org/officeDocument/2006/relationships/slide"/><Relationship Id="rId71" Target="slides/slide40.xml" Type="http://schemas.openxmlformats.org/officeDocument/2006/relationships/slide"/><Relationship Id="rId72" Target="slides/slide41.xml" Type="http://schemas.openxmlformats.org/officeDocument/2006/relationships/slide"/><Relationship Id="rId73" Target="slides/slide42.xml" Type="http://schemas.openxmlformats.org/officeDocument/2006/relationships/slide"/><Relationship Id="rId74" Target="slides/slide43.xml" Type="http://schemas.openxmlformats.org/officeDocument/2006/relationships/slide"/><Relationship Id="rId75" Target="slides/slide44.xml" Type="http://schemas.openxmlformats.org/officeDocument/2006/relationships/slide"/><Relationship Id="rId76" Target="notesMasters/notesMaster1.xml" Type="http://schemas.openxmlformats.org/officeDocument/2006/relationships/notesMaster"/><Relationship Id="rId77" Target="theme/theme2.xml" Type="http://schemas.openxmlformats.org/officeDocument/2006/relationships/theme"/><Relationship Id="rId78" Target="notesSlides/notesSlide1.xml" Type="http://schemas.openxmlformats.org/officeDocument/2006/relationships/notesSlide"/><Relationship Id="rId79" Target="notesSlides/notesSlide2.xml" Type="http://schemas.openxmlformats.org/officeDocument/2006/relationships/notesSlide"/><Relationship Id="rId8" Target="fonts/font8.fntdata" Type="http://schemas.openxmlformats.org/officeDocument/2006/relationships/font"/><Relationship Id="rId80" Target="notesSlides/notesSlide3.xml" Type="http://schemas.openxmlformats.org/officeDocument/2006/relationships/notesSlide"/><Relationship Id="rId81" Target="notesSlides/notesSlide4.xml" Type="http://schemas.openxmlformats.org/officeDocument/2006/relationships/notesSlide"/><Relationship Id="rId82" Target="notesSlides/notesSlide5.xml" Type="http://schemas.openxmlformats.org/officeDocument/2006/relationships/notesSlide"/><Relationship Id="rId83" Target="notesSlides/notesSlide6.xml" Type="http://schemas.openxmlformats.org/officeDocument/2006/relationships/notesSlide"/><Relationship Id="rId84" Target="notesSlides/notesSlide7.xml" Type="http://schemas.openxmlformats.org/officeDocument/2006/relationships/notesSlide"/><Relationship Id="rId85" Target="notesSlides/notesSlide8.xml" Type="http://schemas.openxmlformats.org/officeDocument/2006/relationships/notesSlide"/><Relationship Id="rId86" Target="notesSlides/notesSlide9.xml" Type="http://schemas.openxmlformats.org/officeDocument/2006/relationships/notesSlide"/><Relationship Id="rId87" Target="notesSlides/notesSlide10.xml" Type="http://schemas.openxmlformats.org/officeDocument/2006/relationships/notesSlide"/><Relationship Id="rId88" Target="notesSlides/notesSlide11.xml" Type="http://schemas.openxmlformats.org/officeDocument/2006/relationships/notesSlide"/><Relationship Id="rId89" Target="notesSlides/notesSlide12.xml" Type="http://schemas.openxmlformats.org/officeDocument/2006/relationships/notesSlide"/><Relationship Id="rId9" Target="fonts/font9.fntdata" Type="http://schemas.openxmlformats.org/officeDocument/2006/relationships/font"/><Relationship Id="rId90" Target="notesSlides/notesSlide13.xml" Type="http://schemas.openxmlformats.org/officeDocument/2006/relationships/notesSlide"/><Relationship Id="rId91" Target="notesSlides/notesSlide14.xml" Type="http://schemas.openxmlformats.org/officeDocument/2006/relationships/notesSlide"/><Relationship Id="rId92" Target="notesSlides/notesSlide15.xml" Type="http://schemas.openxmlformats.org/officeDocument/2006/relationships/notesSlide"/><Relationship Id="rId93" Target="notesSlides/notesSlide16.xml" Type="http://schemas.openxmlformats.org/officeDocument/2006/relationships/notesSlide"/><Relationship Id="rId94" Target="notesSlides/notesSlide17.xml" Type="http://schemas.openxmlformats.org/officeDocument/2006/relationships/notesSlide"/><Relationship Id="rId95" Target="notesSlides/notesSlide18.xml" Type="http://schemas.openxmlformats.org/officeDocument/2006/relationships/notesSlide"/><Relationship Id="rId96" Target="notesSlides/notesSlide19.xml" Type="http://schemas.openxmlformats.org/officeDocument/2006/relationships/notesSlide"/><Relationship Id="rId97" Target="notesSlides/notesSlide20.xml" Type="http://schemas.openxmlformats.org/officeDocument/2006/relationships/notesSlide"/><Relationship Id="rId98" Target="notesSlides/notesSlide21.xml" Type="http://schemas.openxmlformats.org/officeDocument/2006/relationships/notesSlide"/><Relationship Id="rId99" Target="notesSlides/notesSlide22.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Advisors are assigned to students before the beginning of underclassman years based on major.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objectives were created by our team and confirmed by Dr. Myrtle and Dr. Wallentine.</a:t>
            </a:r>
          </a:p>
          <a:p>
            <a:r>
              <a:rPr lang="en-US"/>
              <a:t/>
            </a:r>
          </a:p>
          <a:p>
            <a:r>
              <a:rPr lang="en-US"/>
              <a:t>These objectives serve as our guidelines for the entire project and are the basis for our research.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5 women, 4 men</a:t>
            </a:r>
          </a:p>
          <a:p>
            <a:r>
              <a:rPr lang="en-US"/>
              <a:t/>
            </a:r>
          </a:p>
          <a:p>
            <a:r>
              <a:rPr lang="en-US"/>
              <a:t>Comp Sci,</a:t>
            </a:r>
          </a:p>
          <a:p>
            <a:r>
              <a:rPr lang="en-US"/>
              <a:t>Ministry/History,</a:t>
            </a:r>
          </a:p>
          <a:p>
            <a:r>
              <a:rPr lang="en-US"/>
              <a:t>Nursing,</a:t>
            </a:r>
          </a:p>
          <a:p>
            <a:r>
              <a:rPr lang="en-US"/>
              <a:t>Criminal Justice,</a:t>
            </a:r>
          </a:p>
          <a:p>
            <a:r>
              <a:rPr lang="en-US"/>
              <a:t>Marketing,</a:t>
            </a:r>
          </a:p>
          <a:p>
            <a:r>
              <a:rPr lang="en-US"/>
              <a:t>Kinesiology,</a:t>
            </a:r>
          </a:p>
          <a:p>
            <a:r>
              <a:rPr lang="en-US"/>
              <a:t>Physical Education,</a:t>
            </a:r>
          </a:p>
          <a:p>
            <a:r>
              <a:rPr lang="en-US"/>
              <a:t>Biology/Chemistry,</a:t>
            </a:r>
          </a:p>
          <a:p>
            <a:r>
              <a:rPr lang="en-US"/>
              <a:t>Sports Management</a:t>
            </a:r>
          </a:p>
          <a:p>
            <a:r>
              <a:rPr lang="en-US"/>
              <a:t/>
            </a:r>
          </a:p>
          <a:p>
            <a:r>
              <a:rPr lang="en-US"/>
              <a:t>3 Fresh,</a:t>
            </a:r>
          </a:p>
          <a:p>
            <a:r>
              <a:rPr lang="en-US"/>
              <a:t>4 Soph, </a:t>
            </a:r>
          </a:p>
          <a:p>
            <a:r>
              <a:rPr lang="en-US"/>
              <a:t>2 Senior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Non-probability means not truly random</a:t>
            </a:r>
          </a:p>
          <a:p>
            <a:r>
              <a:rPr lang="en-US"/>
              <a:t/>
            </a:r>
          </a:p>
          <a:p>
            <a:r>
              <a:rPr lang="en-US"/>
              <a:t>4 demographic</a:t>
            </a:r>
          </a:p>
          <a:p>
            <a:r>
              <a:rPr lang="en-US"/>
              <a:t>4 open-ended</a:t>
            </a:r>
          </a:p>
          <a:p>
            <a:r>
              <a:rPr lang="en-US"/>
              <a:t>24 close-ended</a:t>
            </a:r>
          </a:p>
          <a:p>
            <a:r>
              <a:rPr lang="en-US"/>
              <a:t/>
            </a:r>
          </a:p>
          <a:p>
            <a:r>
              <a:rPr lang="en-US"/>
              <a:t>323 viewed</a:t>
            </a:r>
          </a:p>
          <a:p>
            <a:r>
              <a:rPr lang="en-US"/>
              <a:t>180 Total Responses</a:t>
            </a:r>
          </a:p>
          <a:p>
            <a:r>
              <a:rPr lang="en-US"/>
              <a:t>139 Completed</a:t>
            </a:r>
          </a:p>
          <a:p>
            <a:r>
              <a:rPr lang="en-US"/>
              <a:t>9 min on average to complete.</a:t>
            </a:r>
          </a:p>
          <a:p>
            <a:r>
              <a:rPr lang="en-US"/>
              <a:t/>
            </a:r>
          </a:p>
          <a:p>
            <a:r>
              <a:rPr lang="en-US"/>
              <a:t>(~18% response rate)</a:t>
            </a:r>
          </a:p>
          <a:p>
            <a:r>
              <a:rPr lang="en-US"/>
              <a:t>for trad undergrad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to a good survey is representativeness</a:t>
            </a:r>
          </a:p>
          <a:p>
            <a:r>
              <a:rPr lang="en-US"/>
              <a:t/>
            </a:r>
          </a:p>
          <a:p>
            <a:r>
              <a:rPr lang="en-US"/>
              <a:t>By department, we are close to having a perfect representative match</a:t>
            </a:r>
          </a:p>
          <a:p>
            <a:r>
              <a:rPr lang="en-US"/>
              <a:t/>
            </a:r>
          </a:p>
          <a:p>
            <a:r>
              <a:rPr lang="en-US"/>
              <a:t>Population Profile by Lisa Bouvier, Institiutional Research Analyst.</a:t>
            </a:r>
          </a:p>
          <a:p>
            <a:r>
              <a:rPr lang="en-US"/>
              <a:t>Based on last semster's student demographic.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you've waited for:</a:t>
            </a:r>
          </a:p>
          <a:p>
            <a:r>
              <a:rPr lang="en-US"/>
              <a:t/>
            </a:r>
          </a:p>
          <a:p>
            <a:r>
              <a:rPr lang="en-US"/>
              <a:t>organized by objective, we tried to solve this!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top of mind awareness</a:t>
            </a:r>
          </a:p>
          <a:p>
            <a:r>
              <a:rPr lang="en-US"/>
              <a:t>Tell more stories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open-ended</a:t>
            </a:r>
          </a:p>
          <a:p>
            <a:r>
              <a:rPr lang="en-US"/>
              <a:t/>
            </a:r>
          </a:p>
          <a:p>
            <a:r>
              <a:rPr lang="en-US"/>
              <a:t>detail top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Over-explain, thematic analysis</a:t>
            </a:r>
          </a:p>
          <a:p>
            <a:r>
              <a:rPr lang="en-US"/>
              <a:t/>
            </a:r>
          </a:p>
          <a:p>
            <a:r>
              <a:rPr lang="en-US"/>
              <a:t>focus on top 3</a:t>
            </a:r>
          </a:p>
          <a:p>
            <a:r>
              <a:rPr lang="en-US"/>
              <a:t/>
            </a:r>
          </a:p>
          <a:p>
            <a:r>
              <a:rPr lang="en-US"/>
              <a:t># of responses on left</a:t>
            </a:r>
          </a:p>
          <a:p>
            <a:r>
              <a:rPr lang="en-US"/>
              <a:t/>
            </a:r>
          </a:p>
          <a:p>
            <a:r>
              <a:rPr lang="en-US"/>
              <a:t>explain no weaknesses- perfect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closed-ended</a:t>
            </a:r>
          </a:p>
          <a:p>
            <a:r>
              <a:rPr lang="en-US"/>
              <a:t>matrix</a:t>
            </a:r>
          </a:p>
          <a:p>
            <a:r>
              <a:rPr lang="en-US"/>
              <a:t/>
            </a:r>
          </a:p>
          <a:p>
            <a:r>
              <a:rPr lang="en-US"/>
              <a:t>1-5 satisfaction, check scale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closed-ended</a:t>
            </a:r>
          </a:p>
          <a:p>
            <a:r>
              <a:rPr lang="en-US"/>
              <a:t>matrix</a:t>
            </a:r>
          </a:p>
          <a:p>
            <a:r>
              <a:rPr lang="en-US"/>
              <a:t/>
            </a:r>
          </a:p>
          <a:p>
            <a:r>
              <a:rPr lang="en-US"/>
              <a:t>1-5 satisfaction, check scale</a:t>
            </a:r>
          </a:p>
          <a:p>
            <a:r>
              <a:rPr lang="en-US"/>
              <a:t/>
            </a:r>
          </a:p>
          <a:p>
            <a:r>
              <a:rPr lang="en-US"/>
              <a:t>*check bulletpoints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Likert-scale, provided statements that they could rate on a scale of</a:t>
            </a:r>
          </a:p>
          <a:p>
            <a:r>
              <a:rPr lang="en-US"/>
              <a:t>disagree to agree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overall students are satisfied with current models. give kudos</a:t>
            </a:r>
          </a:p>
          <a:p>
            <a:r>
              <a:rPr lang="en-US"/>
              <a:t>enhance non-academic conversations</a:t>
            </a:r>
          </a:p>
          <a:p>
            <a:r>
              <a:rPr lang="en-US"/>
              <a:t/>
            </a:r>
          </a:p>
          <a:p>
            <a:r>
              <a:rPr lang="en-US"/>
              <a:t>2 comes from focus group and some survey</a:t>
            </a:r>
          </a:p>
          <a:p>
            <a:r>
              <a:rPr lang="en-US"/>
              <a:t/>
            </a:r>
          </a:p>
          <a:p>
            <a:r>
              <a:rPr lang="en-US"/>
              <a:t>not fully utilizing DegreeWorks</a:t>
            </a:r>
          </a:p>
          <a:p>
            <a:r>
              <a:rPr lang="en-US"/>
              <a:t/>
            </a:r>
          </a:p>
          <a:p>
            <a:r>
              <a:rPr lang="en-US"/>
              <a:t>Recommendation 3: Implement a training process for Degree Works during departmental seminar - for example business seminar. </a:t>
            </a:r>
          </a:p>
          <a:p>
            <a:r>
              <a:rPr lang="en-US"/>
              <a:t>(add graph)</a:t>
            </a:r>
          </a:p>
          <a:p>
            <a:r>
              <a:rPr lang="en-US"/>
              <a:t/>
            </a:r>
          </a:p>
          <a:p>
            <a:r>
              <a:rPr lang="en-US"/>
              <a:t>This may look like departmental seminar, or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Relax</a:t>
            </a:r>
          </a:p>
          <a:p>
            <a:r>
              <a:rPr lang="en-US"/>
              <a:t/>
            </a:r>
          </a:p>
          <a:p>
            <a:r>
              <a:rPr lang="en-US"/>
              <a:t/>
            </a:r>
          </a:p>
          <a:p>
            <a:r>
              <a:rPr lang="en-US"/>
              <a:t/>
            </a:r>
          </a:p>
          <a:p>
            <a:r>
              <a:rPr lang="en-US"/>
              <a:t>to assess professional model, had to compare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5-point important scale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students were presented with the definition of professional advising as we showed you, then were asked thoughts and opinons,</a:t>
            </a:r>
          </a:p>
          <a:p>
            <a:r>
              <a:rPr lang="en-US"/>
              <a:t/>
            </a:r>
          </a:p>
          <a:p>
            <a:r>
              <a:rPr lang="en-US"/>
              <a:t>thematic anlysis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Responsibility needs to be communicated- is it on students or on faculty?</a:t>
            </a:r>
          </a:p>
          <a:p>
            <a:r>
              <a:rPr lang="en-US"/>
              <a:t/>
            </a:r>
          </a:p>
          <a:p>
            <a:r>
              <a:rPr lang="en-US"/>
              <a:t/>
            </a:r>
          </a:p>
          <a:p>
            <a:r>
              <a:rPr lang="en-US"/>
              <a:t/>
            </a:r>
          </a:p>
          <a:p>
            <a:r>
              <a:rPr lang="en-US"/>
              <a:t>find quote to back that 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come back- internal?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where students recognize advising is an ongoing process, and the advisor must consider academic, career, and personal needs.</a:t>
            </a:r>
          </a:p>
          <a:p>
            <a:r>
              <a:rPr lang="en-US"/>
              <a:t/>
            </a:r>
          </a:p>
          <a:p>
            <a:r>
              <a:rPr lang="en-US"/>
              <a:t/>
            </a:r>
          </a:p>
          <a:p>
            <a:r>
              <a:rPr lang="en-US"/>
              <a:t>2- where advisors help students develop critical thinking skills, set goals, and make informed decisions</a:t>
            </a:r>
          </a:p>
          <a:p>
            <a:r>
              <a:rPr lang="en-US"/>
              <a:t/>
            </a:r>
          </a:p>
          <a:p>
            <a:r>
              <a:rPr lang="en-US"/>
              <a:t/>
            </a:r>
          </a:p>
          <a:p>
            <a:r>
              <a:rPr lang="en-US"/>
              <a:t>4- This includes tracking student progress, utilizing data to identify trends, and leveraging technology platforms for scheduling and communication.</a:t>
            </a:r>
          </a:p>
          <a:p>
            <a:r>
              <a:rPr lang="en-US"/>
              <a:t/>
            </a:r>
          </a:p>
          <a:p>
            <a:r>
              <a:rPr lang="en-US"/>
              <a:t>5- , including training, multicultural competence, and staying informed on policies and resources.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consider hide?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time you conduct research, there is imperfections...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wasn't conducted in a random manner, so can't project onto whole population</a:t>
            </a:r>
          </a:p>
          <a:p>
            <a:r>
              <a:rPr lang="en-US"/>
              <a:t/>
            </a:r>
          </a:p>
          <a:p>
            <a:r>
              <a:rPr lang="en-US"/>
              <a:t>survey vs focus group</a:t>
            </a:r>
          </a:p>
          <a:p>
            <a:r>
              <a:rPr lang="en-US"/>
              <a:t/>
            </a:r>
          </a:p>
          <a:p>
            <a:r>
              <a:rPr lang="en-US"/>
              <a:t>FG- had to recruit</a:t>
            </a:r>
          </a:p>
          <a:p>
            <a:r>
              <a:rPr lang="en-US"/>
              <a:t/>
            </a:r>
          </a:p>
          <a:p>
            <a:r>
              <a:rPr lang="en-US"/>
              <a:t>due to time restraints,</a:t>
            </a:r>
          </a:p>
          <a:p>
            <a:r>
              <a:rPr lang="en-US"/>
              <a:t>raw data can all be calculated</a:t>
            </a:r>
          </a:p>
          <a:p>
            <a:r>
              <a:rPr lang="en-US"/>
              <a:t/>
            </a:r>
          </a:p>
          <a:p>
            <a:r>
              <a:rPr lang="en-US"/>
              <a:t>demographic questions weren't included</a:t>
            </a:r>
          </a:p>
          <a:p>
            <a:r>
              <a:rPr lang="en-US"/>
              <a:t>research was positive-didn't find significance differences on basic crosstabs</a:t>
            </a:r>
          </a:p>
          <a:p>
            <a:r>
              <a:rPr lang="en-US"/>
              <a:t/>
            </a:r>
          </a:p>
          <a:p>
            <a:r>
              <a:rPr lang="en-US"/>
              <a:t>planning to include additional information on final 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Honors program-</a:t>
            </a:r>
          </a:p>
          <a:p>
            <a:r>
              <a:rPr lang="en-US"/>
              <a:t>difficulty of communication between advisors</a:t>
            </a:r>
          </a:p>
          <a:p>
            <a:r>
              <a:rPr lang="en-US"/>
              <a:t/>
            </a:r>
          </a:p>
          <a:p>
            <a:r>
              <a:rPr lang="en-US"/>
              <a:t>remove departmental development?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Answers the objectives here, </a:t>
            </a:r>
          </a:p>
          <a:p>
            <a:r>
              <a:rPr lang="en-US"/>
              <a:t/>
            </a:r>
          </a:p>
          <a:p>
            <a:r>
              <a:rPr lang="en-US"/>
              <a:t>Final report will be here by the end of the week</a:t>
            </a:r>
          </a:p>
          <a:p>
            <a:r>
              <a:rPr lang="en-US"/>
              <a:t/>
            </a:r>
          </a:p>
          <a:p>
            <a:r>
              <a:rPr lang="en-US"/>
              <a:t/>
            </a:r>
          </a:p>
          <a:p>
            <a:r>
              <a:rPr lang="en-US"/>
              <a:t>every question is graphed,</a:t>
            </a:r>
          </a:p>
          <a:p>
            <a:r>
              <a:rPr lang="en-US"/>
              <a:t>focus group data/reponses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7.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0.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1.png" Type="http://schemas.openxmlformats.org/officeDocument/2006/relationships/image"/><Relationship Id="rId4" Target="../media/image22.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3.jpeg" Type="http://schemas.openxmlformats.org/officeDocument/2006/relationships/image"/><Relationship Id="rId4" Target="../media/image24.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4.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5.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25.png" Type="http://schemas.openxmlformats.org/officeDocument/2006/relationships/image"/><Relationship Id="rId4" Target="../media/image26.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4.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10" Target="https://nacada.ksu.edu/Resources/Academic-Advising-Today.aspx" TargetMode="External" Type="http://schemas.openxmlformats.org/officeDocument/2006/relationships/hyperlink"/><Relationship Id="rId11" Target="https://www.csusm.edu/academicadvising/peeradvising/rr.html" TargetMode="External" Type="http://schemas.openxmlformats.org/officeDocument/2006/relationships/hyperlink"/><Relationship Id="rId12" Target="https://www.coloradocollege.edu/other/advising-hub/" TargetMode="External" Type="http://schemas.openxmlformats.org/officeDocument/2006/relationships/hyperlink"/><Relationship Id="rId13" Target="https://www.advisingsuccessnetwork.org/wp-content/uploads/ASN_CaseStudies_Advising.pdf" TargetMode="External" Type="http://schemas.openxmlformats.org/officeDocument/2006/relationships/hyperlink"/><Relationship Id="rId14" Target="https://www.advisingsuccessnetwork.org/wp-content/uploads/ASN_CaseStudies_Advising.pdf" TargetMode="External" Type="http://schemas.openxmlformats.org/officeDocument/2006/relationships/hyperlink"/><Relationship Id="rId2" Target="../media/image28.png" Type="http://schemas.openxmlformats.org/officeDocument/2006/relationships/image"/><Relationship Id="rId3" Target="../media/image29.svg" Type="http://schemas.openxmlformats.org/officeDocument/2006/relationships/image"/><Relationship Id="rId4" Target="https://nacada.ksu.edu/" TargetMode="External" Type="http://schemas.openxmlformats.org/officeDocument/2006/relationships/hyperlink"/><Relationship Id="rId5" Target="https://iaeme.com/MasterAdmin/Journal_uploads/IJE/VOLUME_2_ISSUE_2/IJE_02_02_002.pdf" TargetMode="External" Type="http://schemas.openxmlformats.org/officeDocument/2006/relationships/hyperlink"/><Relationship Id="rId6" Target="https://www.hmc.edu/cis/services/academic-advisory-system/#:~:text=Academic%20Advisories%20are%20sent%20via,receives%20two%20or%20more%20advisories" TargetMode="External" Type="http://schemas.openxmlformats.org/officeDocument/2006/relationships/hyperlink"/><Relationship Id="rId7" Target="https://www.hmc.edu/cis/services/academic-advisory-system/#:~:text=Academic%20Advisories%20are%20sent%20via,receives%20two%20or%20more%20advisories" TargetMode="External" Type="http://schemas.openxmlformats.org/officeDocument/2006/relationships/hyperlink"/><Relationship Id="rId8" Target="https://www.grinnell.edu/about/leadership/offices-services/academic-advising" TargetMode="External" Type="http://schemas.openxmlformats.org/officeDocument/2006/relationships/hyperlink"/><Relationship Id="rId9" Target="https://www.grinnell.edu/about/leadership/offices-services/academic-advising" TargetMode="External" Type="http://schemas.openxmlformats.org/officeDocument/2006/relationships/hyperlink"/></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39.png" Type="http://schemas.openxmlformats.org/officeDocument/2006/relationships/image"/><Relationship Id="rId13" Target="../media/image40.svg" Type="http://schemas.openxmlformats.org/officeDocument/2006/relationships/image"/><Relationship Id="rId14" Target="../media/image41.png" Type="http://schemas.openxmlformats.org/officeDocument/2006/relationships/image"/><Relationship Id="rId15" Target="../media/image42.svg" Type="http://schemas.openxmlformats.org/officeDocument/2006/relationships/image"/><Relationship Id="rId16" Target="../media/image43.png" Type="http://schemas.openxmlformats.org/officeDocument/2006/relationships/image"/><Relationship Id="rId17" Target="../media/image44.svg" Type="http://schemas.openxmlformats.org/officeDocument/2006/relationships/image"/><Relationship Id="rId18" Target="../media/image45.png" Type="http://schemas.openxmlformats.org/officeDocument/2006/relationships/image"/><Relationship Id="rId19" Target="../media/image46.svg" Type="http://schemas.openxmlformats.org/officeDocument/2006/relationships/image"/><Relationship Id="rId2" Target="../media/image28.png" Type="http://schemas.openxmlformats.org/officeDocument/2006/relationships/image"/><Relationship Id="rId20" Target="../media/image47.png" Type="http://schemas.openxmlformats.org/officeDocument/2006/relationships/image"/><Relationship Id="rId21" Target="../media/image48.svg" Type="http://schemas.openxmlformats.org/officeDocument/2006/relationships/image"/><Relationship Id="rId22" Target="../media/image49.png" Type="http://schemas.openxmlformats.org/officeDocument/2006/relationships/image"/><Relationship Id="rId23" Target="../media/image50.svg" Type="http://schemas.openxmlformats.org/officeDocument/2006/relationships/image"/><Relationship Id="rId24" Target="../media/image51.png" Type="http://schemas.openxmlformats.org/officeDocument/2006/relationships/image"/><Relationship Id="rId25" Target="../media/image52.svg" Type="http://schemas.openxmlformats.org/officeDocument/2006/relationships/image"/><Relationship Id="rId26" Target="../media/image53.png" Type="http://schemas.openxmlformats.org/officeDocument/2006/relationships/image"/><Relationship Id="rId27" Target="../media/image54.svg" Type="http://schemas.openxmlformats.org/officeDocument/2006/relationships/image"/><Relationship Id="rId28" Target="../media/image55.png" Type="http://schemas.openxmlformats.org/officeDocument/2006/relationships/image"/><Relationship Id="rId29" Target="../media/image56.svg" Type="http://schemas.openxmlformats.org/officeDocument/2006/relationships/image"/><Relationship Id="rId3" Target="../media/image29.svg" Type="http://schemas.openxmlformats.org/officeDocument/2006/relationships/image"/><Relationship Id="rId30" Target="../media/image57.png" Type="http://schemas.openxmlformats.org/officeDocument/2006/relationships/image"/><Relationship Id="rId31" Target="../media/image58.svg" Type="http://schemas.openxmlformats.org/officeDocument/2006/relationships/image"/><Relationship Id="rId32" Target="../media/image59.png" Type="http://schemas.openxmlformats.org/officeDocument/2006/relationships/image"/><Relationship Id="rId33" Target="../media/image60.svg" Type="http://schemas.openxmlformats.org/officeDocument/2006/relationships/image"/><Relationship Id="rId34" Target="../media/image61.png" Type="http://schemas.openxmlformats.org/officeDocument/2006/relationships/image"/><Relationship Id="rId35" Target="../media/image62.svg" Type="http://schemas.openxmlformats.org/officeDocument/2006/relationships/image"/><Relationship Id="rId36" Target="../media/image63.png" Type="http://schemas.openxmlformats.org/officeDocument/2006/relationships/image"/><Relationship Id="rId37" Target="../media/image64.svg" Type="http://schemas.openxmlformats.org/officeDocument/2006/relationships/image"/><Relationship Id="rId38" Target="../media/image65.png" Type="http://schemas.openxmlformats.org/officeDocument/2006/relationships/image"/><Relationship Id="rId39" Target="../media/image66.svg" Type="http://schemas.openxmlformats.org/officeDocument/2006/relationships/image"/><Relationship Id="rId4" Target="../media/image31.png" Type="http://schemas.openxmlformats.org/officeDocument/2006/relationships/image"/><Relationship Id="rId40" Target="../media/image67.png" Type="http://schemas.openxmlformats.org/officeDocument/2006/relationships/image"/><Relationship Id="rId41" Target="../media/image68.svg" Type="http://schemas.openxmlformats.org/officeDocument/2006/relationships/image"/><Relationship Id="rId42" Target="../media/image69.png" Type="http://schemas.openxmlformats.org/officeDocument/2006/relationships/image"/><Relationship Id="rId43" Target="../media/image70.sv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719738"/>
            <a:ext cx="18288000" cy="18288000"/>
          </a:xfrm>
          <a:custGeom>
            <a:avLst/>
            <a:gdLst/>
            <a:ahLst/>
            <a:cxnLst/>
            <a:rect r="r" b="b" t="t" l="l"/>
            <a:pathLst>
              <a:path h="18288000" w="18288000">
                <a:moveTo>
                  <a:pt x="0" y="0"/>
                </a:moveTo>
                <a:lnTo>
                  <a:pt x="18288000" y="0"/>
                </a:lnTo>
                <a:lnTo>
                  <a:pt x="18288000" y="18288000"/>
                </a:lnTo>
                <a:lnTo>
                  <a:pt x="0" y="1828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7830574"/>
            <a:ext cx="16230600" cy="1427726"/>
            <a:chOff x="0" y="0"/>
            <a:chExt cx="4274726" cy="376027"/>
          </a:xfrm>
        </p:grpSpPr>
        <p:sp>
          <p:nvSpPr>
            <p:cNvPr name="Freeform 4" id="4"/>
            <p:cNvSpPr/>
            <p:nvPr/>
          </p:nvSpPr>
          <p:spPr>
            <a:xfrm flipH="false" flipV="false" rot="0">
              <a:off x="0" y="0"/>
              <a:ext cx="4274726" cy="376027"/>
            </a:xfrm>
            <a:custGeom>
              <a:avLst/>
              <a:gdLst/>
              <a:ahLst/>
              <a:cxnLst/>
              <a:rect r="r" b="b" t="t" l="l"/>
              <a:pathLst>
                <a:path h="376027" w="4274726">
                  <a:moveTo>
                    <a:pt x="0" y="0"/>
                  </a:moveTo>
                  <a:lnTo>
                    <a:pt x="4274726" y="0"/>
                  </a:lnTo>
                  <a:lnTo>
                    <a:pt x="4274726" y="376027"/>
                  </a:lnTo>
                  <a:lnTo>
                    <a:pt x="0" y="376027"/>
                  </a:lnTo>
                  <a:close/>
                </a:path>
              </a:pathLst>
            </a:custGeom>
            <a:solidFill>
              <a:srgbClr val="000000">
                <a:alpha val="0"/>
              </a:srgbClr>
            </a:solidFill>
            <a:ln w="38100" cap="sq">
              <a:solidFill>
                <a:srgbClr val="FFFFFF"/>
              </a:solidFill>
              <a:prstDash val="solid"/>
              <a:miter/>
            </a:ln>
          </p:spPr>
        </p:sp>
        <p:sp>
          <p:nvSpPr>
            <p:cNvPr name="TextBox 5" id="5"/>
            <p:cNvSpPr txBox="true"/>
            <p:nvPr/>
          </p:nvSpPr>
          <p:spPr>
            <a:xfrm>
              <a:off x="0" y="-57150"/>
              <a:ext cx="4274726" cy="433177"/>
            </a:xfrm>
            <a:prstGeom prst="rect">
              <a:avLst/>
            </a:prstGeom>
          </p:spPr>
          <p:txBody>
            <a:bodyPr anchor="ctr" rtlCol="false" tIns="50800" lIns="50800" bIns="50800" rIns="50800"/>
            <a:lstStyle/>
            <a:p>
              <a:pPr>
                <a:lnSpc>
                  <a:spcPts val="3639"/>
                </a:lnSpc>
              </a:pPr>
              <a:r>
                <a:rPr lang="en-US" sz="2599">
                  <a:solidFill>
                    <a:srgbClr val="FFFFFF"/>
                  </a:solidFill>
                  <a:latin typeface="Aileron"/>
                </a:rPr>
                <a:t>       Eva Gonzalez-Bravo, Henry Hathhorn, Allisa Ward, Tori Lotz</a:t>
              </a:r>
            </a:p>
          </p:txBody>
        </p:sp>
      </p:grpSp>
      <p:sp>
        <p:nvSpPr>
          <p:cNvPr name="Freeform 6" id="6"/>
          <p:cNvSpPr/>
          <p:nvPr/>
        </p:nvSpPr>
        <p:spPr>
          <a:xfrm flipH="false" flipV="false" rot="0">
            <a:off x="13109385" y="1203241"/>
            <a:ext cx="4345031" cy="1140096"/>
          </a:xfrm>
          <a:custGeom>
            <a:avLst/>
            <a:gdLst/>
            <a:ahLst/>
            <a:cxnLst/>
            <a:rect r="r" b="b" t="t" l="l"/>
            <a:pathLst>
              <a:path h="1140096" w="4345031">
                <a:moveTo>
                  <a:pt x="0" y="0"/>
                </a:moveTo>
                <a:lnTo>
                  <a:pt x="4345032" y="0"/>
                </a:lnTo>
                <a:lnTo>
                  <a:pt x="4345032" y="1140096"/>
                </a:lnTo>
                <a:lnTo>
                  <a:pt x="0" y="1140096"/>
                </a:lnTo>
                <a:lnTo>
                  <a:pt x="0" y="0"/>
                </a:lnTo>
                <a:close/>
              </a:path>
            </a:pathLst>
          </a:custGeom>
          <a:blipFill>
            <a:blip r:embed="rId4"/>
            <a:stretch>
              <a:fillRect l="0" t="0" r="0" b="0"/>
            </a:stretch>
          </a:blipFill>
        </p:spPr>
      </p:sp>
      <p:sp>
        <p:nvSpPr>
          <p:cNvPr name="TextBox 7" id="7"/>
          <p:cNvSpPr txBox="true"/>
          <p:nvPr/>
        </p:nvSpPr>
        <p:spPr>
          <a:xfrm rot="0">
            <a:off x="933450" y="7256534"/>
            <a:ext cx="4149915" cy="450215"/>
          </a:xfrm>
          <a:prstGeom prst="rect">
            <a:avLst/>
          </a:prstGeom>
        </p:spPr>
        <p:txBody>
          <a:bodyPr anchor="t" rtlCol="false" tIns="0" lIns="0" bIns="0" rIns="0">
            <a:spAutoFit/>
          </a:bodyPr>
          <a:lstStyle/>
          <a:p>
            <a:pPr algn="r">
              <a:lnSpc>
                <a:spcPts val="3640"/>
              </a:lnSpc>
            </a:pPr>
            <a:r>
              <a:rPr lang="en-US" sz="2800">
                <a:solidFill>
                  <a:srgbClr val="FFFFFF"/>
                </a:solidFill>
                <a:latin typeface="Aileron Bold"/>
              </a:rPr>
              <a:t>MARKETING RESEARCH</a:t>
            </a:r>
          </a:p>
        </p:txBody>
      </p:sp>
      <p:sp>
        <p:nvSpPr>
          <p:cNvPr name="TextBox 8" id="8"/>
          <p:cNvSpPr txBox="true"/>
          <p:nvPr/>
        </p:nvSpPr>
        <p:spPr>
          <a:xfrm rot="0">
            <a:off x="1028700" y="853529"/>
            <a:ext cx="10677585" cy="5225415"/>
          </a:xfrm>
          <a:prstGeom prst="rect">
            <a:avLst/>
          </a:prstGeom>
        </p:spPr>
        <p:txBody>
          <a:bodyPr anchor="t" rtlCol="false" tIns="0" lIns="0" bIns="0" rIns="0">
            <a:spAutoFit/>
          </a:bodyPr>
          <a:lstStyle/>
          <a:p>
            <a:pPr>
              <a:lnSpc>
                <a:spcPts val="13679"/>
              </a:lnSpc>
            </a:pPr>
            <a:r>
              <a:rPr lang="en-US" sz="12000" spc="120">
                <a:solidFill>
                  <a:srgbClr val="FFFFFF"/>
                </a:solidFill>
                <a:latin typeface="Aileron Heavy"/>
              </a:rPr>
              <a:t>Academic</a:t>
            </a:r>
          </a:p>
          <a:p>
            <a:pPr>
              <a:lnSpc>
                <a:spcPts val="13679"/>
              </a:lnSpc>
            </a:pPr>
            <a:r>
              <a:rPr lang="en-US" sz="12000" spc="120">
                <a:solidFill>
                  <a:srgbClr val="FFFFFF"/>
                </a:solidFill>
                <a:latin typeface="Aileron Heavy"/>
              </a:rPr>
              <a:t>Advising</a:t>
            </a:r>
          </a:p>
          <a:p>
            <a:pPr>
              <a:lnSpc>
                <a:spcPts val="13679"/>
              </a:lnSpc>
            </a:pPr>
            <a:r>
              <a:rPr lang="en-US" sz="12000" spc="120">
                <a:solidFill>
                  <a:srgbClr val="FFFFFF"/>
                </a:solidFill>
                <a:latin typeface="Aileron Heavy"/>
              </a:rPr>
              <a:t>Report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733765" y="1685720"/>
            <a:ext cx="10383091" cy="6915560"/>
          </a:xfrm>
          <a:custGeom>
            <a:avLst/>
            <a:gdLst/>
            <a:ahLst/>
            <a:cxnLst/>
            <a:rect r="r" b="b" t="t" l="l"/>
            <a:pathLst>
              <a:path h="6915560" w="10383091">
                <a:moveTo>
                  <a:pt x="0" y="0"/>
                </a:moveTo>
                <a:lnTo>
                  <a:pt x="10383090" y="0"/>
                </a:lnTo>
                <a:lnTo>
                  <a:pt x="10383090" y="6915560"/>
                </a:lnTo>
                <a:lnTo>
                  <a:pt x="0" y="6915560"/>
                </a:lnTo>
                <a:lnTo>
                  <a:pt x="0" y="0"/>
                </a:lnTo>
                <a:close/>
              </a:path>
            </a:pathLst>
          </a:custGeom>
          <a:blipFill>
            <a:blip r:embed="rId3">
              <a:extLst>
                <a:ext uri="{96DAC541-7B7A-43D3-8B79-37D633B846F1}">
                  <asvg:svgBlip xmlns:asvg="http://schemas.microsoft.com/office/drawing/2016/SVG/main" r:embed="rId4"/>
                </a:ext>
              </a:extLst>
            </a:blip>
            <a:stretch>
              <a:fillRect l="0" t="-37784" r="-13846" b="-33144"/>
            </a:stretch>
          </a:blipFill>
        </p:spPr>
      </p:sp>
      <p:sp>
        <p:nvSpPr>
          <p:cNvPr name="TextBox 3" id="3"/>
          <p:cNvSpPr txBox="true"/>
          <p:nvPr/>
        </p:nvSpPr>
        <p:spPr>
          <a:xfrm rot="0">
            <a:off x="857250" y="1028700"/>
            <a:ext cx="5258032" cy="981075"/>
          </a:xfrm>
          <a:prstGeom prst="rect">
            <a:avLst/>
          </a:prstGeom>
        </p:spPr>
        <p:txBody>
          <a:bodyPr anchor="t" rtlCol="false" tIns="0" lIns="0" bIns="0" rIns="0">
            <a:spAutoFit/>
          </a:bodyPr>
          <a:lstStyle/>
          <a:p>
            <a:pPr>
              <a:lnSpc>
                <a:spcPts val="7799"/>
              </a:lnSpc>
            </a:pPr>
            <a:r>
              <a:rPr lang="en-US" sz="6499" spc="129">
                <a:solidFill>
                  <a:srgbClr val="FFFFFF"/>
                </a:solidFill>
                <a:latin typeface="Aileron Bold"/>
              </a:rPr>
              <a:t>Background</a:t>
            </a:r>
          </a:p>
        </p:txBody>
      </p:sp>
      <p:sp>
        <p:nvSpPr>
          <p:cNvPr name="TextBox 4" id="4"/>
          <p:cNvSpPr txBox="true"/>
          <p:nvPr/>
        </p:nvSpPr>
        <p:spPr>
          <a:xfrm rot="0">
            <a:off x="7287570" y="1171573"/>
            <a:ext cx="10567270" cy="7317261"/>
          </a:xfrm>
          <a:prstGeom prst="rect">
            <a:avLst/>
          </a:prstGeom>
        </p:spPr>
        <p:txBody>
          <a:bodyPr anchor="t" rtlCol="false" tIns="0" lIns="0" bIns="0" rIns="0">
            <a:spAutoFit/>
          </a:bodyPr>
          <a:lstStyle/>
          <a:p>
            <a:pPr marL="792108" indent="-396054" lvl="1">
              <a:lnSpc>
                <a:spcPts val="5136"/>
              </a:lnSpc>
              <a:buFont typeface="Arial"/>
              <a:buChar char="•"/>
            </a:pPr>
            <a:r>
              <a:rPr lang="en-US" sz="3668">
                <a:solidFill>
                  <a:srgbClr val="003A5D"/>
                </a:solidFill>
                <a:latin typeface="Aileron"/>
              </a:rPr>
              <a:t>MNU’s academic advising process is carried out by faculty, once a semester.</a:t>
            </a:r>
          </a:p>
          <a:p>
            <a:pPr>
              <a:lnSpc>
                <a:spcPts val="5136"/>
              </a:lnSpc>
            </a:pPr>
          </a:p>
          <a:p>
            <a:pPr marL="792108" indent="-396054" lvl="1">
              <a:lnSpc>
                <a:spcPts val="5943"/>
              </a:lnSpc>
              <a:buFont typeface="Arial"/>
              <a:buChar char="•"/>
            </a:pPr>
            <a:r>
              <a:rPr lang="en-US" sz="3668">
                <a:solidFill>
                  <a:srgbClr val="003A5D"/>
                </a:solidFill>
                <a:latin typeface="Aileron"/>
              </a:rPr>
              <a:t>40-50 full-time faculty members are assigned to work with ~750 students.</a:t>
            </a:r>
          </a:p>
          <a:p>
            <a:pPr>
              <a:lnSpc>
                <a:spcPts val="5136"/>
              </a:lnSpc>
            </a:pPr>
          </a:p>
          <a:p>
            <a:pPr marL="792108" indent="-396054" lvl="1">
              <a:lnSpc>
                <a:spcPts val="5136"/>
              </a:lnSpc>
              <a:buFont typeface="Arial"/>
              <a:buChar char="•"/>
            </a:pPr>
            <a:r>
              <a:rPr lang="en-US" sz="3668">
                <a:solidFill>
                  <a:srgbClr val="003A5D"/>
                </a:solidFill>
                <a:latin typeface="Aileron"/>
              </a:rPr>
              <a:t>Our research focuses on the traditional undergraduate academic advising experience.</a:t>
            </a:r>
          </a:p>
          <a:p>
            <a:pPr>
              <a:lnSpc>
                <a:spcPts val="5136"/>
              </a:lnSpc>
            </a:pPr>
          </a:p>
          <a:p>
            <a:pPr algn="l" marL="792108" indent="-396054" lvl="1">
              <a:lnSpc>
                <a:spcPts val="5136"/>
              </a:lnSpc>
              <a:buFont typeface="Arial"/>
              <a:buChar char="•"/>
            </a:pPr>
            <a:r>
              <a:rPr lang="en-US" sz="3668">
                <a:solidFill>
                  <a:srgbClr val="003A5D"/>
                </a:solidFill>
                <a:latin typeface="Aileron"/>
              </a:rPr>
              <a:t>Research is based off of a presentation by Dr. Myrtle from the start of the semester.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3"/>
            <a:stretch>
              <a:fillRect l="0" t="-8064" r="0" b="-8064"/>
            </a:stretch>
          </a:blipFill>
        </p:spPr>
      </p:sp>
      <p:grpSp>
        <p:nvGrpSpPr>
          <p:cNvPr name="Group 3" id="3"/>
          <p:cNvGrpSpPr/>
          <p:nvPr/>
        </p:nvGrpSpPr>
        <p:grpSpPr>
          <a:xfrm rot="0">
            <a:off x="2787785" y="3600450"/>
            <a:ext cx="12712431" cy="3086100"/>
            <a:chOff x="0" y="0"/>
            <a:chExt cx="3348130" cy="812800"/>
          </a:xfrm>
        </p:grpSpPr>
        <p:sp>
          <p:nvSpPr>
            <p:cNvPr name="Freeform 4" id="4"/>
            <p:cNvSpPr/>
            <p:nvPr/>
          </p:nvSpPr>
          <p:spPr>
            <a:xfrm flipH="false" flipV="false" rot="0">
              <a:off x="0" y="0"/>
              <a:ext cx="3348130" cy="812800"/>
            </a:xfrm>
            <a:custGeom>
              <a:avLst/>
              <a:gdLst/>
              <a:ahLst/>
              <a:cxnLst/>
              <a:rect r="r" b="b" t="t" l="l"/>
              <a:pathLst>
                <a:path h="812800" w="3348130">
                  <a:moveTo>
                    <a:pt x="0" y="0"/>
                  </a:moveTo>
                  <a:lnTo>
                    <a:pt x="3348130" y="0"/>
                  </a:lnTo>
                  <a:lnTo>
                    <a:pt x="3348130" y="812800"/>
                  </a:lnTo>
                  <a:lnTo>
                    <a:pt x="0" y="812800"/>
                  </a:lnTo>
                  <a:close/>
                </a:path>
              </a:pathLst>
            </a:custGeom>
            <a:solidFill>
              <a:srgbClr val="000000">
                <a:alpha val="0"/>
              </a:srgbClr>
            </a:solidFill>
            <a:ln w="123825" cap="sq">
              <a:solidFill>
                <a:srgbClr val="FFFFFF"/>
              </a:solidFill>
              <a:prstDash val="solid"/>
              <a:miter/>
            </a:ln>
          </p:spPr>
        </p:sp>
        <p:sp>
          <p:nvSpPr>
            <p:cNvPr name="TextBox 5" id="5"/>
            <p:cNvSpPr txBox="true"/>
            <p:nvPr/>
          </p:nvSpPr>
          <p:spPr>
            <a:xfrm>
              <a:off x="0" y="-28575"/>
              <a:ext cx="3348130" cy="841375"/>
            </a:xfrm>
            <a:prstGeom prst="rect">
              <a:avLst/>
            </a:prstGeom>
          </p:spPr>
          <p:txBody>
            <a:bodyPr anchor="ctr" rtlCol="false" tIns="50800" lIns="50800" bIns="50800" rIns="50800"/>
            <a:lstStyle/>
            <a:p>
              <a:pPr algn="ctr">
                <a:lnSpc>
                  <a:spcPts val="3120"/>
                </a:lnSpc>
              </a:pPr>
            </a:p>
          </p:txBody>
        </p:sp>
      </p:grpSp>
      <p:sp>
        <p:nvSpPr>
          <p:cNvPr name="TextBox 6" id="6"/>
          <p:cNvSpPr txBox="true"/>
          <p:nvPr/>
        </p:nvSpPr>
        <p:spPr>
          <a:xfrm rot="0">
            <a:off x="2960148" y="4297680"/>
            <a:ext cx="12367704"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Objectives</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000002" y="1019175"/>
            <a:ext cx="14287996" cy="771525"/>
          </a:xfrm>
          <a:prstGeom prst="rect">
            <a:avLst/>
          </a:prstGeom>
        </p:spPr>
        <p:txBody>
          <a:bodyPr anchor="t" rtlCol="false" tIns="0" lIns="0" bIns="0" rIns="0">
            <a:spAutoFit/>
          </a:bodyPr>
          <a:lstStyle/>
          <a:p>
            <a:pPr algn="ctr">
              <a:lnSpc>
                <a:spcPts val="6000"/>
              </a:lnSpc>
            </a:pPr>
            <a:r>
              <a:rPr lang="en-US" sz="5000">
                <a:solidFill>
                  <a:srgbClr val="191919"/>
                </a:solidFill>
                <a:latin typeface="Aileron Bold"/>
              </a:rPr>
              <a:t>RESEARCH OBJECTIVES</a:t>
            </a:r>
          </a:p>
        </p:txBody>
      </p:sp>
      <p:grpSp>
        <p:nvGrpSpPr>
          <p:cNvPr name="Group 3" id="3"/>
          <p:cNvGrpSpPr/>
          <p:nvPr/>
        </p:nvGrpSpPr>
        <p:grpSpPr>
          <a:xfrm rot="0">
            <a:off x="2829009" y="3042836"/>
            <a:ext cx="1646074" cy="1289115"/>
            <a:chOff x="0" y="0"/>
            <a:chExt cx="433534" cy="339520"/>
          </a:xfrm>
        </p:grpSpPr>
        <p:sp>
          <p:nvSpPr>
            <p:cNvPr name="Freeform 4" id="4"/>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003A5D"/>
            </a:solidFill>
          </p:spPr>
        </p:sp>
        <p:sp>
          <p:nvSpPr>
            <p:cNvPr name="TextBox 5" id="5"/>
            <p:cNvSpPr txBox="true"/>
            <p:nvPr/>
          </p:nvSpPr>
          <p:spPr>
            <a:xfrm>
              <a:off x="0" y="-38100"/>
              <a:ext cx="433534" cy="377620"/>
            </a:xfrm>
            <a:prstGeom prst="rect">
              <a:avLst/>
            </a:prstGeom>
          </p:spPr>
          <p:txBody>
            <a:bodyPr anchor="ctr" rtlCol="false" tIns="254000" lIns="254000" bIns="254000" rIns="254000"/>
            <a:lstStyle/>
            <a:p>
              <a:pPr algn="ctr">
                <a:lnSpc>
                  <a:spcPts val="5199"/>
                </a:lnSpc>
              </a:pPr>
              <a:r>
                <a:rPr lang="en-US" sz="3999" spc="199">
                  <a:solidFill>
                    <a:srgbClr val="FFFFFF"/>
                  </a:solidFill>
                  <a:latin typeface="Aileron Bold"/>
                </a:rPr>
                <a:t>1</a:t>
              </a:r>
            </a:p>
          </p:txBody>
        </p:sp>
      </p:grpSp>
      <p:grpSp>
        <p:nvGrpSpPr>
          <p:cNvPr name="Group 6" id="6"/>
          <p:cNvGrpSpPr/>
          <p:nvPr/>
        </p:nvGrpSpPr>
        <p:grpSpPr>
          <a:xfrm rot="0">
            <a:off x="2829009" y="5294386"/>
            <a:ext cx="1646074" cy="1289115"/>
            <a:chOff x="0" y="0"/>
            <a:chExt cx="433534" cy="339520"/>
          </a:xfrm>
        </p:grpSpPr>
        <p:sp>
          <p:nvSpPr>
            <p:cNvPr name="Freeform 7" id="7"/>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238DC1"/>
            </a:solidFill>
          </p:spPr>
        </p:sp>
        <p:sp>
          <p:nvSpPr>
            <p:cNvPr name="TextBox 8" id="8"/>
            <p:cNvSpPr txBox="true"/>
            <p:nvPr/>
          </p:nvSpPr>
          <p:spPr>
            <a:xfrm>
              <a:off x="0" y="-38100"/>
              <a:ext cx="433534" cy="377620"/>
            </a:xfrm>
            <a:prstGeom prst="rect">
              <a:avLst/>
            </a:prstGeom>
          </p:spPr>
          <p:txBody>
            <a:bodyPr anchor="ctr" rtlCol="false" tIns="254000" lIns="254000" bIns="254000" rIns="254000"/>
            <a:lstStyle/>
            <a:p>
              <a:pPr algn="ctr">
                <a:lnSpc>
                  <a:spcPts val="5199"/>
                </a:lnSpc>
              </a:pPr>
              <a:r>
                <a:rPr lang="en-US" sz="3999" spc="199">
                  <a:solidFill>
                    <a:srgbClr val="FFFFFF"/>
                  </a:solidFill>
                  <a:latin typeface="Aileron Bold"/>
                </a:rPr>
                <a:t>2</a:t>
              </a:r>
            </a:p>
          </p:txBody>
        </p:sp>
      </p:grpSp>
      <p:grpSp>
        <p:nvGrpSpPr>
          <p:cNvPr name="Group 9" id="9"/>
          <p:cNvGrpSpPr/>
          <p:nvPr/>
        </p:nvGrpSpPr>
        <p:grpSpPr>
          <a:xfrm rot="0">
            <a:off x="2829009" y="7545935"/>
            <a:ext cx="1646074" cy="1289115"/>
            <a:chOff x="0" y="0"/>
            <a:chExt cx="433534" cy="339520"/>
          </a:xfrm>
        </p:grpSpPr>
        <p:sp>
          <p:nvSpPr>
            <p:cNvPr name="Freeform 10" id="10"/>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8DC6E8"/>
            </a:solidFill>
          </p:spPr>
        </p:sp>
        <p:sp>
          <p:nvSpPr>
            <p:cNvPr name="TextBox 11" id="11"/>
            <p:cNvSpPr txBox="true"/>
            <p:nvPr/>
          </p:nvSpPr>
          <p:spPr>
            <a:xfrm>
              <a:off x="0" y="-38100"/>
              <a:ext cx="433534" cy="377620"/>
            </a:xfrm>
            <a:prstGeom prst="rect">
              <a:avLst/>
            </a:prstGeom>
          </p:spPr>
          <p:txBody>
            <a:bodyPr anchor="ctr" rtlCol="false" tIns="254000" lIns="254000" bIns="254000" rIns="254000"/>
            <a:lstStyle/>
            <a:p>
              <a:pPr algn="ctr">
                <a:lnSpc>
                  <a:spcPts val="5199"/>
                </a:lnSpc>
              </a:pPr>
              <a:r>
                <a:rPr lang="en-US" sz="3999" spc="199">
                  <a:solidFill>
                    <a:srgbClr val="FFFFFF"/>
                  </a:solidFill>
                  <a:latin typeface="Aileron Bold"/>
                </a:rPr>
                <a:t>3</a:t>
              </a:r>
            </a:p>
          </p:txBody>
        </p:sp>
      </p:grpSp>
      <p:sp>
        <p:nvSpPr>
          <p:cNvPr name="TextBox 12" id="12"/>
          <p:cNvSpPr txBox="true"/>
          <p:nvPr/>
        </p:nvSpPr>
        <p:spPr>
          <a:xfrm rot="0">
            <a:off x="4984022" y="7695192"/>
            <a:ext cx="12618338" cy="962025"/>
          </a:xfrm>
          <a:prstGeom prst="rect">
            <a:avLst/>
          </a:prstGeom>
        </p:spPr>
        <p:txBody>
          <a:bodyPr anchor="t" rtlCol="false" tIns="0" lIns="0" bIns="0" rIns="0">
            <a:spAutoFit/>
          </a:bodyPr>
          <a:lstStyle/>
          <a:p>
            <a:pPr>
              <a:lnSpc>
                <a:spcPts val="3899"/>
              </a:lnSpc>
            </a:pPr>
            <a:r>
              <a:rPr lang="en-US" sz="2999" spc="149">
                <a:solidFill>
                  <a:srgbClr val="191919"/>
                </a:solidFill>
                <a:latin typeface="Aileron"/>
              </a:rPr>
              <a:t>Determine best practices for effective student</a:t>
            </a:r>
          </a:p>
          <a:p>
            <a:pPr>
              <a:lnSpc>
                <a:spcPts val="3899"/>
              </a:lnSpc>
              <a:spcBef>
                <a:spcPct val="0"/>
              </a:spcBef>
            </a:pPr>
            <a:r>
              <a:rPr lang="en-US" sz="2999" spc="149">
                <a:solidFill>
                  <a:srgbClr val="191919"/>
                </a:solidFill>
                <a:latin typeface="Aileron"/>
              </a:rPr>
              <a:t>advising at other universities.</a:t>
            </a:r>
          </a:p>
        </p:txBody>
      </p:sp>
      <p:sp>
        <p:nvSpPr>
          <p:cNvPr name="TextBox 13" id="13"/>
          <p:cNvSpPr txBox="true"/>
          <p:nvPr/>
        </p:nvSpPr>
        <p:spPr>
          <a:xfrm rot="0">
            <a:off x="4984022" y="5424593"/>
            <a:ext cx="10159595" cy="990600"/>
          </a:xfrm>
          <a:prstGeom prst="rect">
            <a:avLst/>
          </a:prstGeom>
        </p:spPr>
        <p:txBody>
          <a:bodyPr anchor="t" rtlCol="false" tIns="0" lIns="0" bIns="0" rIns="0">
            <a:spAutoFit/>
          </a:bodyPr>
          <a:lstStyle/>
          <a:p>
            <a:pPr>
              <a:lnSpc>
                <a:spcPts val="3900"/>
              </a:lnSpc>
              <a:spcBef>
                <a:spcPct val="0"/>
              </a:spcBef>
            </a:pPr>
            <a:r>
              <a:rPr lang="en-US" sz="3000" spc="150">
                <a:solidFill>
                  <a:srgbClr val="191919"/>
                </a:solidFill>
                <a:latin typeface="Aileron"/>
              </a:rPr>
              <a:t>Assess student perceptions and preferences regarding alternate advising models and practices.</a:t>
            </a:r>
          </a:p>
        </p:txBody>
      </p:sp>
      <p:sp>
        <p:nvSpPr>
          <p:cNvPr name="TextBox 14" id="14"/>
          <p:cNvSpPr txBox="true"/>
          <p:nvPr/>
        </p:nvSpPr>
        <p:spPr>
          <a:xfrm rot="0">
            <a:off x="4984022" y="2677744"/>
            <a:ext cx="10525944" cy="1981200"/>
          </a:xfrm>
          <a:prstGeom prst="rect">
            <a:avLst/>
          </a:prstGeom>
        </p:spPr>
        <p:txBody>
          <a:bodyPr anchor="t" rtlCol="false" tIns="0" lIns="0" bIns="0" rIns="0">
            <a:spAutoFit/>
          </a:bodyPr>
          <a:lstStyle/>
          <a:p>
            <a:pPr>
              <a:lnSpc>
                <a:spcPts val="3900"/>
              </a:lnSpc>
            </a:pPr>
          </a:p>
          <a:p>
            <a:pPr>
              <a:lnSpc>
                <a:spcPts val="3900"/>
              </a:lnSpc>
            </a:pPr>
            <a:r>
              <a:rPr lang="en-US" sz="3000" spc="150">
                <a:solidFill>
                  <a:srgbClr val="191919"/>
                </a:solidFill>
                <a:latin typeface="Aileron"/>
              </a:rPr>
              <a:t>Identify strengths, weaknesses, and student satisfaction</a:t>
            </a:r>
          </a:p>
          <a:p>
            <a:pPr>
              <a:lnSpc>
                <a:spcPts val="3900"/>
              </a:lnSpc>
            </a:pPr>
            <a:r>
              <a:rPr lang="en-US" sz="3000" spc="150">
                <a:solidFill>
                  <a:srgbClr val="191919"/>
                </a:solidFill>
                <a:latin typeface="Aileron"/>
              </a:rPr>
              <a:t>in the current advising system.</a:t>
            </a:r>
          </a:p>
          <a:p>
            <a:pPr>
              <a:lnSpc>
                <a:spcPts val="390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2"/>
            <a:stretch>
              <a:fillRect l="0" t="-8064" r="0" b="-8064"/>
            </a:stretch>
          </a:blipFill>
        </p:spPr>
      </p:sp>
      <p:grpSp>
        <p:nvGrpSpPr>
          <p:cNvPr name="Group 3" id="3"/>
          <p:cNvGrpSpPr/>
          <p:nvPr/>
        </p:nvGrpSpPr>
        <p:grpSpPr>
          <a:xfrm rot="0">
            <a:off x="2787785" y="3600450"/>
            <a:ext cx="12712431" cy="3086100"/>
            <a:chOff x="0" y="0"/>
            <a:chExt cx="3348130" cy="812800"/>
          </a:xfrm>
        </p:grpSpPr>
        <p:sp>
          <p:nvSpPr>
            <p:cNvPr name="Freeform 4" id="4"/>
            <p:cNvSpPr/>
            <p:nvPr/>
          </p:nvSpPr>
          <p:spPr>
            <a:xfrm flipH="false" flipV="false" rot="0">
              <a:off x="0" y="0"/>
              <a:ext cx="3348130" cy="812800"/>
            </a:xfrm>
            <a:custGeom>
              <a:avLst/>
              <a:gdLst/>
              <a:ahLst/>
              <a:cxnLst/>
              <a:rect r="r" b="b" t="t" l="l"/>
              <a:pathLst>
                <a:path h="812800" w="3348130">
                  <a:moveTo>
                    <a:pt x="0" y="0"/>
                  </a:moveTo>
                  <a:lnTo>
                    <a:pt x="3348130" y="0"/>
                  </a:lnTo>
                  <a:lnTo>
                    <a:pt x="3348130" y="812800"/>
                  </a:lnTo>
                  <a:lnTo>
                    <a:pt x="0" y="812800"/>
                  </a:lnTo>
                  <a:close/>
                </a:path>
              </a:pathLst>
            </a:custGeom>
            <a:solidFill>
              <a:srgbClr val="000000">
                <a:alpha val="0"/>
              </a:srgbClr>
            </a:solidFill>
            <a:ln w="123825" cap="sq">
              <a:solidFill>
                <a:srgbClr val="FFFFFF"/>
              </a:solidFill>
              <a:prstDash val="solid"/>
              <a:miter/>
            </a:ln>
          </p:spPr>
        </p:sp>
        <p:sp>
          <p:nvSpPr>
            <p:cNvPr name="TextBox 5" id="5"/>
            <p:cNvSpPr txBox="true"/>
            <p:nvPr/>
          </p:nvSpPr>
          <p:spPr>
            <a:xfrm>
              <a:off x="0" y="-28575"/>
              <a:ext cx="3348130" cy="841375"/>
            </a:xfrm>
            <a:prstGeom prst="rect">
              <a:avLst/>
            </a:prstGeom>
          </p:spPr>
          <p:txBody>
            <a:bodyPr anchor="ctr" rtlCol="false" tIns="50800" lIns="50800" bIns="50800" rIns="50800"/>
            <a:lstStyle/>
            <a:p>
              <a:pPr algn="ctr">
                <a:lnSpc>
                  <a:spcPts val="3120"/>
                </a:lnSpc>
              </a:pPr>
            </a:p>
          </p:txBody>
        </p:sp>
      </p:grpSp>
      <p:sp>
        <p:nvSpPr>
          <p:cNvPr name="TextBox 6" id="6"/>
          <p:cNvSpPr txBox="true"/>
          <p:nvPr/>
        </p:nvSpPr>
        <p:spPr>
          <a:xfrm rot="0">
            <a:off x="2960148" y="4297680"/>
            <a:ext cx="12367704"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Methodologies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DF0F2"/>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graphicFrame>
        <p:nvGraphicFramePr>
          <p:cNvPr name="Table 3" id="3"/>
          <p:cNvGraphicFramePr>
            <a:graphicFrameLocks noGrp="true"/>
          </p:cNvGraphicFramePr>
          <p:nvPr/>
        </p:nvGraphicFramePr>
        <p:xfrm>
          <a:off x="1753312" y="4496709"/>
          <a:ext cx="14781375" cy="5362575"/>
        </p:xfrm>
        <a:graphic>
          <a:graphicData uri="http://schemas.openxmlformats.org/drawingml/2006/table">
            <a:tbl>
              <a:tblPr/>
              <a:tblGrid>
                <a:gridCol w="4927125"/>
                <a:gridCol w="4927125"/>
                <a:gridCol w="4927125"/>
              </a:tblGrid>
              <a:tr h="968909">
                <a:tc>
                  <a:txBody>
                    <a:bodyPr anchor="t" rtlCol="false"/>
                    <a:lstStyle/>
                    <a:p>
                      <a:pPr algn="ctr">
                        <a:lnSpc>
                          <a:spcPts val="4339"/>
                        </a:lnSpc>
                        <a:defRPr/>
                      </a:pPr>
                      <a:r>
                        <a:rPr lang="en-US" sz="3099">
                          <a:solidFill>
                            <a:srgbClr val="FFFFFF"/>
                          </a:solidFill>
                          <a:latin typeface="Aileron Bold"/>
                        </a:rPr>
                        <a:t>Purpose</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Method</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Details</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r>
              <a:tr h="4393666">
                <a:tc>
                  <a:txBody>
                    <a:bodyPr anchor="t" rtlCol="false"/>
                    <a:lstStyle/>
                    <a:p>
                      <a:pPr algn="l">
                        <a:lnSpc>
                          <a:spcPts val="3499"/>
                        </a:lnSpc>
                        <a:defRPr/>
                      </a:pPr>
                      <a:r>
                        <a:rPr lang="en-US" sz="2499">
                          <a:solidFill>
                            <a:srgbClr val="000000"/>
                          </a:solidFill>
                          <a:latin typeface="Aileron"/>
                        </a:rPr>
                        <a:t>To understand how other advising models compare to ours at MNU.</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Various sources were utilized, including websites, articles, previous projects, and the National Academic Advising Association.</a:t>
                      </a:r>
                      <a:endParaRPr lang="en-US" sz="1100"/>
                    </a:p>
                    <a:p>
                      <a:pPr marL="539746" indent="-269873" lvl="1">
                        <a:lnSpc>
                          <a:spcPts val="3499"/>
                        </a:lnSpc>
                        <a:buFont typeface="Arial"/>
                        <a:buChar char="•"/>
                      </a:pPr>
                      <a:r>
                        <a:rPr lang="en-US" sz="2499">
                          <a:solidFill>
                            <a:srgbClr val="000000"/>
                          </a:solidFill>
                          <a:latin typeface="Aileron"/>
                        </a:rPr>
                        <a:t>These sources were accessed in February, March, and April of 2024.</a:t>
                      </a:r>
                    </a:p>
                    <a:p>
                      <a:pPr>
                        <a:lnSpc>
                          <a:spcPts val="3499"/>
                        </a:lnSpc>
                      </a:pP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A SWOT analysis was conducted.</a:t>
                      </a:r>
                      <a:endParaRPr lang="en-US" sz="1100"/>
                    </a:p>
                    <a:p>
                      <a:pPr marL="539746" indent="-269873" lvl="1">
                        <a:lnSpc>
                          <a:spcPts val="3499"/>
                        </a:lnSpc>
                        <a:buFont typeface="Arial"/>
                        <a:buChar char="•"/>
                      </a:pPr>
                      <a:r>
                        <a:rPr lang="en-US" sz="2499">
                          <a:solidFill>
                            <a:srgbClr val="000000"/>
                          </a:solidFill>
                          <a:latin typeface="Aileron"/>
                        </a:rPr>
                        <a:t>Key findings were analyzed.</a:t>
                      </a:r>
                    </a:p>
                    <a:p>
                      <a:pPr marL="539746" indent="-269873" lvl="1">
                        <a:lnSpc>
                          <a:spcPts val="3499"/>
                        </a:lnSpc>
                        <a:buFont typeface="Arial"/>
                        <a:buChar char="•"/>
                      </a:pPr>
                      <a:r>
                        <a:rPr lang="en-US" sz="2499">
                          <a:solidFill>
                            <a:srgbClr val="000000"/>
                          </a:solidFill>
                          <a:latin typeface="Aileron"/>
                        </a:rPr>
                        <a:t>Multiple advising models were evaluated.</a:t>
                      </a:r>
                    </a:p>
                    <a:p>
                      <a:pPr>
                        <a:lnSpc>
                          <a:spcPts val="3499"/>
                        </a:lnSpc>
                      </a:pP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r>
            </a:tbl>
          </a:graphicData>
        </a:graphic>
      </p:graphicFrame>
      <p:sp>
        <p:nvSpPr>
          <p:cNvPr name="TextBox 4" id="4"/>
          <p:cNvSpPr txBox="true"/>
          <p:nvPr/>
        </p:nvSpPr>
        <p:spPr>
          <a:xfrm rot="0">
            <a:off x="1907079" y="2733280"/>
            <a:ext cx="14473841" cy="1372904"/>
          </a:xfrm>
          <a:prstGeom prst="rect">
            <a:avLst/>
          </a:prstGeom>
        </p:spPr>
        <p:txBody>
          <a:bodyPr anchor="t" rtlCol="false" tIns="0" lIns="0" bIns="0" rIns="0">
            <a:spAutoFit/>
          </a:bodyPr>
          <a:lstStyle/>
          <a:p>
            <a:pPr marL="555657" indent="-277828" lvl="1">
              <a:lnSpc>
                <a:spcPts val="3603"/>
              </a:lnSpc>
              <a:buFont typeface="Arial"/>
              <a:buChar char="•"/>
            </a:pPr>
            <a:r>
              <a:rPr lang="en-US" sz="2573">
                <a:solidFill>
                  <a:srgbClr val="191919"/>
                </a:solidFill>
                <a:latin typeface="Aileron"/>
              </a:rPr>
              <a:t>Internal Secondary Research refers to data collected from within the university being studied.</a:t>
            </a:r>
          </a:p>
          <a:p>
            <a:pPr marL="555657" indent="-277828" lvl="1">
              <a:lnSpc>
                <a:spcPts val="3603"/>
              </a:lnSpc>
              <a:spcBef>
                <a:spcPct val="0"/>
              </a:spcBef>
              <a:buFont typeface="Arial"/>
              <a:buChar char="•"/>
            </a:pPr>
            <a:r>
              <a:rPr lang="en-US" sz="2573">
                <a:solidFill>
                  <a:srgbClr val="191919"/>
                </a:solidFill>
                <a:latin typeface="Aileron"/>
              </a:rPr>
              <a:t>External Secondary Research involves data obtained from sources outside the university being studied.</a:t>
            </a:r>
          </a:p>
        </p:txBody>
      </p:sp>
      <p:grpSp>
        <p:nvGrpSpPr>
          <p:cNvPr name="Group 5" id="5"/>
          <p:cNvGrpSpPr/>
          <p:nvPr/>
        </p:nvGrpSpPr>
        <p:grpSpPr>
          <a:xfrm rot="0">
            <a:off x="3276483" y="1028700"/>
            <a:ext cx="12407092" cy="1399780"/>
            <a:chOff x="0" y="0"/>
            <a:chExt cx="16542789" cy="1866373"/>
          </a:xfrm>
        </p:grpSpPr>
        <p:sp>
          <p:nvSpPr>
            <p:cNvPr name="TextBox 6" id="6"/>
            <p:cNvSpPr txBox="true"/>
            <p:nvPr/>
          </p:nvSpPr>
          <p:spPr>
            <a:xfrm rot="0">
              <a:off x="15356" y="-9525"/>
              <a:ext cx="16527433" cy="733425"/>
            </a:xfrm>
            <a:prstGeom prst="rect">
              <a:avLst/>
            </a:prstGeom>
          </p:spPr>
          <p:txBody>
            <a:bodyPr anchor="t" rtlCol="false" tIns="0" lIns="0" bIns="0" rIns="0">
              <a:spAutoFit/>
            </a:bodyPr>
            <a:lstStyle/>
            <a:p>
              <a:pPr algn="ctr">
                <a:lnSpc>
                  <a:spcPts val="4320"/>
                </a:lnSpc>
              </a:pPr>
              <a:r>
                <a:rPr lang="en-US" sz="3600" spc="107">
                  <a:solidFill>
                    <a:srgbClr val="191919"/>
                  </a:solidFill>
                  <a:latin typeface="Aileron Ultra-Bold"/>
                </a:rPr>
                <a:t>SECONDARY RESEARCH METHODOLOGY</a:t>
              </a:r>
            </a:p>
          </p:txBody>
        </p:sp>
        <p:sp>
          <p:nvSpPr>
            <p:cNvPr name="TextBox 7" id="7"/>
            <p:cNvSpPr txBox="true"/>
            <p:nvPr/>
          </p:nvSpPr>
          <p:spPr>
            <a:xfrm rot="0">
              <a:off x="0" y="899268"/>
              <a:ext cx="16527433" cy="967105"/>
            </a:xfrm>
            <a:prstGeom prst="rect">
              <a:avLst/>
            </a:prstGeom>
          </p:spPr>
          <p:txBody>
            <a:bodyPr anchor="t" rtlCol="false" tIns="0" lIns="0" bIns="0" rIns="0">
              <a:spAutoFit/>
            </a:bodyPr>
            <a:lstStyle/>
            <a:p>
              <a:pPr algn="ctr">
                <a:lnSpc>
                  <a:spcPts val="2939"/>
                </a:lnSpc>
              </a:pPr>
              <a:r>
                <a:rPr lang="en-US" sz="2099" spc="62">
                  <a:solidFill>
                    <a:srgbClr val="191919"/>
                  </a:solidFill>
                  <a:latin typeface="Aileron"/>
                </a:rPr>
                <a:t>Term: Secondary research involves gathering existing data rather than conducting new research.</a:t>
              </a:r>
            </a:p>
            <a:p>
              <a:pPr algn="ctr">
                <a:lnSpc>
                  <a:spcPts val="2939"/>
                </a:lnSpc>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DF0F2"/>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276483" y="1028700"/>
            <a:ext cx="11735033" cy="1399780"/>
            <a:chOff x="0" y="0"/>
            <a:chExt cx="15646711" cy="1866373"/>
          </a:xfrm>
        </p:grpSpPr>
        <p:sp>
          <p:nvSpPr>
            <p:cNvPr name="TextBox 4" id="4"/>
            <p:cNvSpPr txBox="true"/>
            <p:nvPr/>
          </p:nvSpPr>
          <p:spPr>
            <a:xfrm rot="0">
              <a:off x="14525" y="-9525"/>
              <a:ext cx="15632187" cy="733425"/>
            </a:xfrm>
            <a:prstGeom prst="rect">
              <a:avLst/>
            </a:prstGeom>
          </p:spPr>
          <p:txBody>
            <a:bodyPr anchor="t" rtlCol="false" tIns="0" lIns="0" bIns="0" rIns="0">
              <a:spAutoFit/>
            </a:bodyPr>
            <a:lstStyle/>
            <a:p>
              <a:pPr algn="ctr">
                <a:lnSpc>
                  <a:spcPts val="4320"/>
                </a:lnSpc>
              </a:pPr>
              <a:r>
                <a:rPr lang="en-US" sz="3600" spc="107">
                  <a:solidFill>
                    <a:srgbClr val="191919"/>
                  </a:solidFill>
                  <a:latin typeface="Aileron Ultra-Bold"/>
                </a:rPr>
                <a:t>FOCUS GROUP METHODOLOGY</a:t>
              </a:r>
            </a:p>
          </p:txBody>
        </p:sp>
        <p:sp>
          <p:nvSpPr>
            <p:cNvPr name="TextBox 5" id="5"/>
            <p:cNvSpPr txBox="true"/>
            <p:nvPr/>
          </p:nvSpPr>
          <p:spPr>
            <a:xfrm rot="0">
              <a:off x="0" y="899268"/>
              <a:ext cx="15632187" cy="967105"/>
            </a:xfrm>
            <a:prstGeom prst="rect">
              <a:avLst/>
            </a:prstGeom>
          </p:spPr>
          <p:txBody>
            <a:bodyPr anchor="t" rtlCol="false" tIns="0" lIns="0" bIns="0" rIns="0">
              <a:spAutoFit/>
            </a:bodyPr>
            <a:lstStyle/>
            <a:p>
              <a:pPr algn="ctr">
                <a:lnSpc>
                  <a:spcPts val="2939"/>
                </a:lnSpc>
              </a:pPr>
              <a:r>
                <a:rPr lang="en-US" sz="2099" spc="62">
                  <a:solidFill>
                    <a:srgbClr val="191919"/>
                  </a:solidFill>
                  <a:latin typeface="Aileron"/>
                </a:rPr>
                <a:t>Term: A moderator-led discussion group among population of interest.</a:t>
              </a:r>
            </a:p>
            <a:p>
              <a:pPr algn="ctr">
                <a:lnSpc>
                  <a:spcPts val="2939"/>
                </a:lnSpc>
              </a:pPr>
            </a:p>
          </p:txBody>
        </p:sp>
      </p:grpSp>
      <p:sp>
        <p:nvSpPr>
          <p:cNvPr name="TextBox 6" id="6"/>
          <p:cNvSpPr txBox="true"/>
          <p:nvPr/>
        </p:nvSpPr>
        <p:spPr>
          <a:xfrm rot="0">
            <a:off x="1907079" y="2733280"/>
            <a:ext cx="14473841" cy="1830104"/>
          </a:xfrm>
          <a:prstGeom prst="rect">
            <a:avLst/>
          </a:prstGeom>
        </p:spPr>
        <p:txBody>
          <a:bodyPr anchor="t" rtlCol="false" tIns="0" lIns="0" bIns="0" rIns="0">
            <a:spAutoFit/>
          </a:bodyPr>
          <a:lstStyle/>
          <a:p>
            <a:pPr marL="555657" indent="-277828" lvl="1">
              <a:lnSpc>
                <a:spcPts val="3603"/>
              </a:lnSpc>
              <a:buFont typeface="Arial"/>
              <a:buChar char="•"/>
            </a:pPr>
            <a:r>
              <a:rPr lang="en-US" sz="2573">
                <a:solidFill>
                  <a:srgbClr val="191919"/>
                </a:solidFill>
                <a:latin typeface="Aileron"/>
              </a:rPr>
              <a:t>Conducted on March 26th, 2024 from 6:30 - 8:30 PM.</a:t>
            </a:r>
          </a:p>
          <a:p>
            <a:pPr marL="1111314" indent="-370438" lvl="2">
              <a:lnSpc>
                <a:spcPts val="3603"/>
              </a:lnSpc>
              <a:buFont typeface="Arial"/>
              <a:buChar char="⚬"/>
            </a:pPr>
            <a:r>
              <a:rPr lang="en-US" sz="2573">
                <a:solidFill>
                  <a:srgbClr val="191919"/>
                </a:solidFill>
                <a:latin typeface="Aileron"/>
              </a:rPr>
              <a:t>9 voluntary participants: 5 females, 4 males.</a:t>
            </a:r>
          </a:p>
          <a:p>
            <a:pPr marL="1111314" indent="-370438" lvl="2">
              <a:lnSpc>
                <a:spcPts val="3603"/>
              </a:lnSpc>
              <a:buFont typeface="Arial"/>
              <a:buChar char="⚬"/>
            </a:pPr>
            <a:r>
              <a:rPr lang="en-US" sz="2573">
                <a:solidFill>
                  <a:srgbClr val="191919"/>
                </a:solidFill>
                <a:latin typeface="Aileron"/>
              </a:rPr>
              <a:t>T</a:t>
            </a:r>
            <a:r>
              <a:rPr lang="en-US" sz="2573">
                <a:solidFill>
                  <a:srgbClr val="191919"/>
                </a:solidFill>
                <a:latin typeface="Aileron"/>
              </a:rPr>
              <a:t>raditional undergraduate students.</a:t>
            </a:r>
          </a:p>
          <a:p>
            <a:pPr>
              <a:lnSpc>
                <a:spcPts val="3603"/>
              </a:lnSpc>
              <a:spcBef>
                <a:spcPct val="0"/>
              </a:spcBef>
            </a:pPr>
          </a:p>
        </p:txBody>
      </p:sp>
      <p:graphicFrame>
        <p:nvGraphicFramePr>
          <p:cNvPr name="Table 7" id="7"/>
          <p:cNvGraphicFramePr>
            <a:graphicFrameLocks noGrp="true"/>
          </p:cNvGraphicFramePr>
          <p:nvPr/>
        </p:nvGraphicFramePr>
        <p:xfrm>
          <a:off x="1753312" y="4496709"/>
          <a:ext cx="14781375" cy="5362575"/>
        </p:xfrm>
        <a:graphic>
          <a:graphicData uri="http://schemas.openxmlformats.org/drawingml/2006/table">
            <a:tbl>
              <a:tblPr/>
              <a:tblGrid>
                <a:gridCol w="4927125"/>
                <a:gridCol w="4927125"/>
                <a:gridCol w="4927125"/>
              </a:tblGrid>
              <a:tr h="968909">
                <a:tc>
                  <a:txBody>
                    <a:bodyPr anchor="t" rtlCol="false"/>
                    <a:lstStyle/>
                    <a:p>
                      <a:pPr algn="ctr">
                        <a:lnSpc>
                          <a:spcPts val="4339"/>
                        </a:lnSpc>
                        <a:defRPr/>
                      </a:pPr>
                      <a:r>
                        <a:rPr lang="en-US" sz="3099">
                          <a:solidFill>
                            <a:srgbClr val="FFFFFF"/>
                          </a:solidFill>
                          <a:latin typeface="Aileron Bold"/>
                        </a:rPr>
                        <a:t>Purpose</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Method</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Details</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r>
              <a:tr h="4393666">
                <a:tc>
                  <a:txBody>
                    <a:bodyPr anchor="t" rtlCol="false"/>
                    <a:lstStyle/>
                    <a:p>
                      <a:pPr algn="l" marL="539746" indent="-269873" lvl="1">
                        <a:lnSpc>
                          <a:spcPts val="3499"/>
                        </a:lnSpc>
                        <a:buFont typeface="Arial"/>
                        <a:buChar char="•"/>
                        <a:defRPr/>
                      </a:pPr>
                      <a:r>
                        <a:rPr lang="en-US" sz="2499">
                          <a:solidFill>
                            <a:srgbClr val="000000"/>
                          </a:solidFill>
                          <a:latin typeface="Aileron"/>
                        </a:rPr>
                        <a:t>To gather students’ thoughts and opinions about the current and alternative advising models.</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Invitations to the entire traditional undergraduate student body through email</a:t>
                      </a:r>
                      <a:endParaRPr lang="en-US" sz="1100"/>
                    </a:p>
                    <a:p>
                      <a:pPr marL="539746" indent="-269873" lvl="1">
                        <a:lnSpc>
                          <a:spcPts val="3499"/>
                        </a:lnSpc>
                        <a:buFont typeface="Arial"/>
                        <a:buChar char="•"/>
                      </a:pPr>
                      <a:r>
                        <a:rPr lang="en-US" sz="2499">
                          <a:solidFill>
                            <a:srgbClr val="000000"/>
                          </a:solidFill>
                          <a:latin typeface="Aileron"/>
                        </a:rPr>
                        <a:t>Initial invite and final confirmation email</a:t>
                      </a:r>
                    </a:p>
                    <a:p>
                      <a:pPr marL="539746" indent="-269873" lvl="1">
                        <a:lnSpc>
                          <a:spcPts val="3499"/>
                        </a:lnSpc>
                        <a:buFont typeface="Arial"/>
                        <a:buChar char="•"/>
                      </a:pPr>
                      <a:r>
                        <a:rPr lang="en-US" sz="2499">
                          <a:solidFill>
                            <a:srgbClr val="000000"/>
                          </a:solidFill>
                          <a:latin typeface="Aileron"/>
                        </a:rPr>
                        <a:t>2-</a:t>
                      </a:r>
                      <a:r>
                        <a:rPr lang="en-US" sz="2499">
                          <a:solidFill>
                            <a:srgbClr val="000000"/>
                          </a:solidFill>
                          <a:latin typeface="Aileron"/>
                        </a:rPr>
                        <a:t>hour discussion </a:t>
                      </a:r>
                    </a:p>
                    <a:p>
                      <a:pPr marL="539746" indent="-269873" lvl="1">
                        <a:lnSpc>
                          <a:spcPts val="3499"/>
                        </a:lnSpc>
                        <a:buFont typeface="Arial"/>
                        <a:buChar char="•"/>
                      </a:pPr>
                      <a:r>
                        <a:rPr lang="en-US" sz="2499">
                          <a:solidFill>
                            <a:srgbClr val="000000"/>
                          </a:solidFill>
                          <a:latin typeface="Aileron"/>
                        </a:rPr>
                        <a:t>Dinner and gift card incentives</a:t>
                      </a:r>
                    </a:p>
                    <a:p>
                      <a:pPr>
                        <a:lnSpc>
                          <a:spcPts val="3499"/>
                        </a:lnSpc>
                      </a:pP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A wide range of ages and majors were represented</a:t>
                      </a:r>
                      <a:endParaRPr lang="en-US" sz="1100"/>
                    </a:p>
                    <a:p>
                      <a:pPr marL="539746" indent="-269873" lvl="1">
                        <a:lnSpc>
                          <a:spcPts val="3499"/>
                        </a:lnSpc>
                        <a:buFont typeface="Arial"/>
                        <a:buChar char="•"/>
                      </a:pPr>
                      <a:r>
                        <a:rPr lang="en-US" sz="2499">
                          <a:solidFill>
                            <a:srgbClr val="000000"/>
                          </a:solidFill>
                          <a:latin typeface="Aileron"/>
                        </a:rPr>
                        <a:t>Multiple advising models were evaluated.</a:t>
                      </a:r>
                    </a:p>
                    <a:p>
                      <a:pPr marL="539746" indent="-269873" lvl="1">
                        <a:lnSpc>
                          <a:spcPts val="3499"/>
                        </a:lnSpc>
                        <a:buFont typeface="Arial"/>
                        <a:buChar char="•"/>
                      </a:pPr>
                      <a:r>
                        <a:rPr lang="en-US" sz="2499">
                          <a:solidFill>
                            <a:srgbClr val="000000"/>
                          </a:solidFill>
                          <a:latin typeface="Aileron"/>
                        </a:rPr>
                        <a:t>Thoughtful discussion of the pros and cons of the current advising method</a:t>
                      </a:r>
                    </a:p>
                    <a:p>
                      <a:pPr>
                        <a:lnSpc>
                          <a:spcPts val="3499"/>
                        </a:lnSpc>
                      </a:pP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DF0F2"/>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276483" y="1028700"/>
            <a:ext cx="11735033" cy="1399780"/>
            <a:chOff x="0" y="0"/>
            <a:chExt cx="15646711" cy="1866373"/>
          </a:xfrm>
        </p:grpSpPr>
        <p:sp>
          <p:nvSpPr>
            <p:cNvPr name="TextBox 4" id="4"/>
            <p:cNvSpPr txBox="true"/>
            <p:nvPr/>
          </p:nvSpPr>
          <p:spPr>
            <a:xfrm rot="0">
              <a:off x="14525" y="-9525"/>
              <a:ext cx="15632187" cy="733425"/>
            </a:xfrm>
            <a:prstGeom prst="rect">
              <a:avLst/>
            </a:prstGeom>
          </p:spPr>
          <p:txBody>
            <a:bodyPr anchor="t" rtlCol="false" tIns="0" lIns="0" bIns="0" rIns="0">
              <a:spAutoFit/>
            </a:bodyPr>
            <a:lstStyle/>
            <a:p>
              <a:pPr algn="ctr">
                <a:lnSpc>
                  <a:spcPts val="4320"/>
                </a:lnSpc>
              </a:pPr>
              <a:r>
                <a:rPr lang="en-US" sz="3600" spc="107">
                  <a:solidFill>
                    <a:srgbClr val="191919"/>
                  </a:solidFill>
                  <a:latin typeface="Aileron Ultra-Bold"/>
                </a:rPr>
                <a:t>SURVEY METHODOLOGY</a:t>
              </a:r>
            </a:p>
          </p:txBody>
        </p:sp>
        <p:sp>
          <p:nvSpPr>
            <p:cNvPr name="TextBox 5" id="5"/>
            <p:cNvSpPr txBox="true"/>
            <p:nvPr/>
          </p:nvSpPr>
          <p:spPr>
            <a:xfrm rot="0">
              <a:off x="0" y="899268"/>
              <a:ext cx="15632187" cy="967105"/>
            </a:xfrm>
            <a:prstGeom prst="rect">
              <a:avLst/>
            </a:prstGeom>
          </p:spPr>
          <p:txBody>
            <a:bodyPr anchor="t" rtlCol="false" tIns="0" lIns="0" bIns="0" rIns="0">
              <a:spAutoFit/>
            </a:bodyPr>
            <a:lstStyle/>
            <a:p>
              <a:pPr algn="ctr">
                <a:lnSpc>
                  <a:spcPts val="2939"/>
                </a:lnSpc>
              </a:pPr>
              <a:r>
                <a:rPr lang="en-US" sz="2099" spc="62">
                  <a:solidFill>
                    <a:srgbClr val="191919"/>
                  </a:solidFill>
                  <a:latin typeface="Aileron"/>
                </a:rPr>
                <a:t>Term: Standardized tool that gathers primary quantitative and qualitative data.</a:t>
              </a:r>
            </a:p>
            <a:p>
              <a:pPr algn="ctr">
                <a:lnSpc>
                  <a:spcPts val="2939"/>
                </a:lnSpc>
              </a:pPr>
            </a:p>
          </p:txBody>
        </p:sp>
      </p:grpSp>
      <p:sp>
        <p:nvSpPr>
          <p:cNvPr name="TextBox 6" id="6"/>
          <p:cNvSpPr txBox="true"/>
          <p:nvPr/>
        </p:nvSpPr>
        <p:spPr>
          <a:xfrm rot="0">
            <a:off x="1907079" y="2733280"/>
            <a:ext cx="14473841" cy="1372904"/>
          </a:xfrm>
          <a:prstGeom prst="rect">
            <a:avLst/>
          </a:prstGeom>
        </p:spPr>
        <p:txBody>
          <a:bodyPr anchor="t" rtlCol="false" tIns="0" lIns="0" bIns="0" rIns="0">
            <a:spAutoFit/>
          </a:bodyPr>
          <a:lstStyle/>
          <a:p>
            <a:pPr marL="555657" indent="-277828" lvl="1">
              <a:lnSpc>
                <a:spcPts val="3603"/>
              </a:lnSpc>
              <a:buFont typeface="Arial"/>
              <a:buChar char="•"/>
            </a:pPr>
            <a:r>
              <a:rPr lang="en-US" sz="2573">
                <a:solidFill>
                  <a:srgbClr val="191919"/>
                </a:solidFill>
                <a:latin typeface="Aileron"/>
              </a:rPr>
              <a:t>Online survey sent to the entire traditional undergraduate student body through email.</a:t>
            </a:r>
          </a:p>
          <a:p>
            <a:pPr marL="1111314" indent="-370438" lvl="2">
              <a:lnSpc>
                <a:spcPts val="3603"/>
              </a:lnSpc>
              <a:buFont typeface="Arial"/>
              <a:buChar char="⚬"/>
            </a:pPr>
            <a:r>
              <a:rPr lang="en-US" sz="2573">
                <a:solidFill>
                  <a:srgbClr val="191919"/>
                </a:solidFill>
                <a:latin typeface="Aileron"/>
              </a:rPr>
              <a:t>Voluntary response sampling (non-probability sampling method).</a:t>
            </a:r>
          </a:p>
          <a:p>
            <a:pPr>
              <a:lnSpc>
                <a:spcPts val="3603"/>
              </a:lnSpc>
              <a:spcBef>
                <a:spcPct val="0"/>
              </a:spcBef>
            </a:pPr>
          </a:p>
        </p:txBody>
      </p:sp>
      <p:graphicFrame>
        <p:nvGraphicFramePr>
          <p:cNvPr name="Table 7" id="7"/>
          <p:cNvGraphicFramePr>
            <a:graphicFrameLocks noGrp="true"/>
          </p:cNvGraphicFramePr>
          <p:nvPr/>
        </p:nvGraphicFramePr>
        <p:xfrm>
          <a:off x="1753312" y="4496709"/>
          <a:ext cx="14781375" cy="3849705"/>
        </p:xfrm>
        <a:graphic>
          <a:graphicData uri="http://schemas.openxmlformats.org/drawingml/2006/table">
            <a:tbl>
              <a:tblPr/>
              <a:tblGrid>
                <a:gridCol w="4927125"/>
                <a:gridCol w="4927125"/>
                <a:gridCol w="4927125"/>
              </a:tblGrid>
              <a:tr h="971641">
                <a:tc>
                  <a:txBody>
                    <a:bodyPr anchor="t" rtlCol="false"/>
                    <a:lstStyle/>
                    <a:p>
                      <a:pPr algn="ctr">
                        <a:lnSpc>
                          <a:spcPts val="4339"/>
                        </a:lnSpc>
                        <a:defRPr/>
                      </a:pPr>
                      <a:r>
                        <a:rPr lang="en-US" sz="3099">
                          <a:solidFill>
                            <a:srgbClr val="FFFFFF"/>
                          </a:solidFill>
                          <a:latin typeface="Aileron Bold"/>
                        </a:rPr>
                        <a:t>Purpose</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Method</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c>
                  <a:txBody>
                    <a:bodyPr anchor="t" rtlCol="false"/>
                    <a:lstStyle/>
                    <a:p>
                      <a:pPr algn="ctr">
                        <a:lnSpc>
                          <a:spcPts val="4339"/>
                        </a:lnSpc>
                        <a:defRPr/>
                      </a:pPr>
                      <a:r>
                        <a:rPr lang="en-US" sz="3099">
                          <a:solidFill>
                            <a:srgbClr val="FFFFFF"/>
                          </a:solidFill>
                          <a:latin typeface="Aileron Bold"/>
                        </a:rPr>
                        <a:t>Details</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13538A"/>
                    </a:solidFill>
                  </a:tcPr>
                </a:tc>
              </a:tr>
              <a:tr h="2878064">
                <a:tc>
                  <a:txBody>
                    <a:bodyPr anchor="t" rtlCol="false"/>
                    <a:lstStyle/>
                    <a:p>
                      <a:pPr algn="l">
                        <a:lnSpc>
                          <a:spcPts val="3499"/>
                        </a:lnSpc>
                        <a:defRPr/>
                      </a:pPr>
                      <a:r>
                        <a:rPr lang="en-US" sz="2499">
                          <a:solidFill>
                            <a:srgbClr val="000000"/>
                          </a:solidFill>
                          <a:latin typeface="Aileron"/>
                        </a:rPr>
                        <a:t>To gather numerical data from a wide variety of traditional undergraduate students concerning the three objectives.</a:t>
                      </a:r>
                      <a:endParaRPr lang="en-US" sz="1100"/>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Created by the marketing team using QuestionPro</a:t>
                      </a:r>
                      <a:endParaRPr lang="en-US" sz="1100"/>
                    </a:p>
                    <a:p>
                      <a:pPr marL="539746" indent="-269873" lvl="1">
                        <a:lnSpc>
                          <a:spcPts val="3499"/>
                        </a:lnSpc>
                        <a:buFont typeface="Arial"/>
                        <a:buChar char="•"/>
                      </a:pPr>
                      <a:r>
                        <a:rPr lang="en-US" sz="2499">
                          <a:solidFill>
                            <a:srgbClr val="000000"/>
                          </a:solidFill>
                          <a:latin typeface="Aileron"/>
                        </a:rPr>
                        <a:t>30 total questions</a:t>
                      </a:r>
                    </a:p>
                    <a:p>
                      <a:pPr marL="539746" indent="-269873" lvl="1">
                        <a:lnSpc>
                          <a:spcPts val="3499"/>
                        </a:lnSpc>
                        <a:buFont typeface="Arial"/>
                        <a:buChar char="•"/>
                      </a:pPr>
                      <a:r>
                        <a:rPr lang="en-US" sz="2499">
                          <a:solidFill>
                            <a:srgbClr val="000000"/>
                          </a:solidFill>
                          <a:latin typeface="Aileron"/>
                        </a:rPr>
                        <a:t>2 $50 gift cards as incentives</a:t>
                      </a: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c>
                  <a:txBody>
                    <a:bodyPr anchor="t" rtlCol="false"/>
                    <a:lstStyle/>
                    <a:p>
                      <a:pPr algn="l" marL="539746" indent="-269873" lvl="1">
                        <a:lnSpc>
                          <a:spcPts val="3499"/>
                        </a:lnSpc>
                        <a:buFont typeface="Arial"/>
                        <a:buChar char="•"/>
                        <a:defRPr/>
                      </a:pPr>
                      <a:r>
                        <a:rPr lang="en-US" sz="2499">
                          <a:solidFill>
                            <a:srgbClr val="000000"/>
                          </a:solidFill>
                          <a:latin typeface="Aileron"/>
                        </a:rPr>
                        <a:t>139 completed responses</a:t>
                      </a:r>
                      <a:endParaRPr lang="en-US" sz="1100"/>
                    </a:p>
                    <a:p>
                      <a:pPr marL="539746" indent="-269873" lvl="1">
                        <a:lnSpc>
                          <a:spcPts val="3499"/>
                        </a:lnSpc>
                        <a:buFont typeface="Arial"/>
                        <a:buChar char="•"/>
                      </a:pPr>
                      <a:r>
                        <a:rPr lang="en-US" sz="2499">
                          <a:solidFill>
                            <a:srgbClr val="000000"/>
                          </a:solidFill>
                          <a:latin typeface="Aileron"/>
                        </a:rPr>
                        <a:t>Even distribution of class and department responses</a:t>
                      </a:r>
                    </a:p>
                    <a:p>
                      <a:pPr marL="539746" indent="-269873" lvl="1">
                        <a:lnSpc>
                          <a:spcPts val="3499"/>
                        </a:lnSpc>
                        <a:buFont typeface="Arial"/>
                        <a:buChar char="•"/>
                      </a:pPr>
                      <a:r>
                        <a:rPr lang="en-US" sz="2499">
                          <a:solidFill>
                            <a:srgbClr val="000000"/>
                          </a:solidFill>
                          <a:latin typeface="Aileron"/>
                        </a:rPr>
                        <a:t>18% response rate</a:t>
                      </a:r>
                    </a:p>
                  </a:txBody>
                  <a:tcPr marL="190500" marR="190500" marT="190500" marB="190500" anchor="ctr">
                    <a:lnL cmpd="sng" algn="ctr" cap="flat" w="38100">
                      <a:solidFill>
                        <a:srgbClr val="002B68"/>
                      </a:solidFill>
                      <a:prstDash val="solid"/>
                      <a:round/>
                      <a:headEnd type="none" w="med" len="med"/>
                      <a:tailEnd type="none" w="med" len="med"/>
                    </a:lnL>
                    <a:lnR cmpd="sng" algn="ctr" cap="flat" w="38100">
                      <a:solidFill>
                        <a:srgbClr val="002B68"/>
                      </a:solidFill>
                      <a:prstDash val="solid"/>
                      <a:round/>
                      <a:headEnd type="none" w="med" len="med"/>
                      <a:tailEnd type="none" w="med" len="med"/>
                    </a:lnR>
                    <a:lnT cmpd="sng" algn="ctr" cap="flat" w="38100">
                      <a:solidFill>
                        <a:srgbClr val="002B68"/>
                      </a:solidFill>
                      <a:prstDash val="solid"/>
                      <a:round/>
                      <a:headEnd type="none" w="med" len="med"/>
                      <a:tailEnd type="none" w="med" len="med"/>
                    </a:lnT>
                    <a:lnB cmpd="sng" algn="ctr" cap="flat" w="38100">
                      <a:solidFill>
                        <a:srgbClr val="002B6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575879" y="2508355"/>
            <a:ext cx="7811306" cy="7076442"/>
            <a:chOff x="0" y="0"/>
            <a:chExt cx="2057299" cy="1863754"/>
          </a:xfrm>
        </p:grpSpPr>
        <p:sp>
          <p:nvSpPr>
            <p:cNvPr name="Freeform 3" id="3"/>
            <p:cNvSpPr/>
            <p:nvPr/>
          </p:nvSpPr>
          <p:spPr>
            <a:xfrm flipH="false" flipV="false" rot="0">
              <a:off x="0" y="0"/>
              <a:ext cx="2057299" cy="1863754"/>
            </a:xfrm>
            <a:custGeom>
              <a:avLst/>
              <a:gdLst/>
              <a:ahLst/>
              <a:cxnLst/>
              <a:rect r="r" b="b" t="t" l="l"/>
              <a:pathLst>
                <a:path h="1863754" w="2057299">
                  <a:moveTo>
                    <a:pt x="50547" y="0"/>
                  </a:moveTo>
                  <a:lnTo>
                    <a:pt x="2006752" y="0"/>
                  </a:lnTo>
                  <a:cubicBezTo>
                    <a:pt x="2034668" y="0"/>
                    <a:pt x="2057299" y="22631"/>
                    <a:pt x="2057299" y="50547"/>
                  </a:cubicBezTo>
                  <a:lnTo>
                    <a:pt x="2057299" y="1813207"/>
                  </a:lnTo>
                  <a:cubicBezTo>
                    <a:pt x="2057299" y="1826613"/>
                    <a:pt x="2051973" y="1839470"/>
                    <a:pt x="2042494" y="1848949"/>
                  </a:cubicBezTo>
                  <a:cubicBezTo>
                    <a:pt x="2033014" y="1858429"/>
                    <a:pt x="2020158" y="1863754"/>
                    <a:pt x="2006752" y="1863754"/>
                  </a:cubicBezTo>
                  <a:lnTo>
                    <a:pt x="50547" y="1863754"/>
                  </a:lnTo>
                  <a:cubicBezTo>
                    <a:pt x="22631" y="1863754"/>
                    <a:pt x="0" y="1841124"/>
                    <a:pt x="0" y="1813207"/>
                  </a:cubicBezTo>
                  <a:lnTo>
                    <a:pt x="0" y="50547"/>
                  </a:lnTo>
                  <a:cubicBezTo>
                    <a:pt x="0" y="22631"/>
                    <a:pt x="22631" y="0"/>
                    <a:pt x="50547" y="0"/>
                  </a:cubicBezTo>
                  <a:close/>
                </a:path>
              </a:pathLst>
            </a:custGeom>
            <a:solidFill>
              <a:srgbClr val="EDF0F2"/>
            </a:solidFill>
          </p:spPr>
        </p:sp>
        <p:sp>
          <p:nvSpPr>
            <p:cNvPr name="TextBox 4" id="4"/>
            <p:cNvSpPr txBox="true"/>
            <p:nvPr/>
          </p:nvSpPr>
          <p:spPr>
            <a:xfrm>
              <a:off x="0" y="-47625"/>
              <a:ext cx="2057299" cy="1911379"/>
            </a:xfrm>
            <a:prstGeom prst="rect">
              <a:avLst/>
            </a:prstGeom>
          </p:spPr>
          <p:txBody>
            <a:bodyPr anchor="ctr" rtlCol="false" tIns="50800" lIns="50800" bIns="50800" rIns="50800"/>
            <a:lstStyle/>
            <a:p>
              <a:pPr algn="ctr">
                <a:lnSpc>
                  <a:spcPts val="2939"/>
                </a:lnSpc>
              </a:pPr>
            </a:p>
          </p:txBody>
        </p:sp>
      </p:grpSp>
      <p:pic>
        <p:nvPicPr>
          <p:cNvPr name="Picture 5" id="5"/>
          <p:cNvPicPr>
            <a:picLocks noChangeAspect="true"/>
          </p:cNvPicPr>
          <p:nvPr/>
        </p:nvPicPr>
        <p:blipFill>
          <a:blip r:embed="rId3"/>
          <a:stretch>
            <a:fillRect/>
          </a:stretch>
        </p:blipFill>
        <p:spPr>
          <a:xfrm rot="0">
            <a:off x="10123745" y="2570777"/>
            <a:ext cx="6715573" cy="6311822"/>
          </a:xfrm>
          <a:prstGeom prst="rect">
            <a:avLst/>
          </a:prstGeom>
        </p:spPr>
      </p:pic>
      <p:grpSp>
        <p:nvGrpSpPr>
          <p:cNvPr name="Group 6" id="6"/>
          <p:cNvGrpSpPr/>
          <p:nvPr/>
        </p:nvGrpSpPr>
        <p:grpSpPr>
          <a:xfrm rot="0">
            <a:off x="911708" y="2508355"/>
            <a:ext cx="7811306" cy="7076442"/>
            <a:chOff x="0" y="0"/>
            <a:chExt cx="2057299" cy="1863754"/>
          </a:xfrm>
        </p:grpSpPr>
        <p:sp>
          <p:nvSpPr>
            <p:cNvPr name="Freeform 7" id="7"/>
            <p:cNvSpPr/>
            <p:nvPr/>
          </p:nvSpPr>
          <p:spPr>
            <a:xfrm flipH="false" flipV="false" rot="0">
              <a:off x="0" y="0"/>
              <a:ext cx="2057299" cy="1863754"/>
            </a:xfrm>
            <a:custGeom>
              <a:avLst/>
              <a:gdLst/>
              <a:ahLst/>
              <a:cxnLst/>
              <a:rect r="r" b="b" t="t" l="l"/>
              <a:pathLst>
                <a:path h="1863754" w="2057299">
                  <a:moveTo>
                    <a:pt x="50547" y="0"/>
                  </a:moveTo>
                  <a:lnTo>
                    <a:pt x="2006752" y="0"/>
                  </a:lnTo>
                  <a:cubicBezTo>
                    <a:pt x="2034668" y="0"/>
                    <a:pt x="2057299" y="22631"/>
                    <a:pt x="2057299" y="50547"/>
                  </a:cubicBezTo>
                  <a:lnTo>
                    <a:pt x="2057299" y="1813207"/>
                  </a:lnTo>
                  <a:cubicBezTo>
                    <a:pt x="2057299" y="1826613"/>
                    <a:pt x="2051973" y="1839470"/>
                    <a:pt x="2042494" y="1848949"/>
                  </a:cubicBezTo>
                  <a:cubicBezTo>
                    <a:pt x="2033014" y="1858429"/>
                    <a:pt x="2020158" y="1863754"/>
                    <a:pt x="2006752" y="1863754"/>
                  </a:cubicBezTo>
                  <a:lnTo>
                    <a:pt x="50547" y="1863754"/>
                  </a:lnTo>
                  <a:cubicBezTo>
                    <a:pt x="22631" y="1863754"/>
                    <a:pt x="0" y="1841124"/>
                    <a:pt x="0" y="1813207"/>
                  </a:cubicBezTo>
                  <a:lnTo>
                    <a:pt x="0" y="50547"/>
                  </a:lnTo>
                  <a:cubicBezTo>
                    <a:pt x="0" y="22631"/>
                    <a:pt x="22631" y="0"/>
                    <a:pt x="50547" y="0"/>
                  </a:cubicBezTo>
                  <a:close/>
                </a:path>
              </a:pathLst>
            </a:custGeom>
            <a:solidFill>
              <a:srgbClr val="EDF0F2"/>
            </a:solidFill>
          </p:spPr>
        </p:sp>
        <p:sp>
          <p:nvSpPr>
            <p:cNvPr name="TextBox 8" id="8"/>
            <p:cNvSpPr txBox="true"/>
            <p:nvPr/>
          </p:nvSpPr>
          <p:spPr>
            <a:xfrm>
              <a:off x="0" y="-47625"/>
              <a:ext cx="2057299" cy="1911379"/>
            </a:xfrm>
            <a:prstGeom prst="rect">
              <a:avLst/>
            </a:prstGeom>
          </p:spPr>
          <p:txBody>
            <a:bodyPr anchor="ctr" rtlCol="false" tIns="50800" lIns="50800" bIns="50800" rIns="50800"/>
            <a:lstStyle/>
            <a:p>
              <a:pPr algn="ctr">
                <a:lnSpc>
                  <a:spcPts val="2939"/>
                </a:lnSpc>
              </a:pPr>
            </a:p>
          </p:txBody>
        </p:sp>
      </p:grpSp>
      <p:pic>
        <p:nvPicPr>
          <p:cNvPr name="Picture 9" id="9"/>
          <p:cNvPicPr>
            <a:picLocks noChangeAspect="true"/>
          </p:cNvPicPr>
          <p:nvPr/>
        </p:nvPicPr>
        <p:blipFill>
          <a:blip r:embed="rId4"/>
          <a:stretch>
            <a:fillRect/>
          </a:stretch>
        </p:blipFill>
        <p:spPr>
          <a:xfrm rot="0">
            <a:off x="1343834" y="2423296"/>
            <a:ext cx="6947057" cy="6606786"/>
          </a:xfrm>
          <a:prstGeom prst="rect">
            <a:avLst/>
          </a:prstGeom>
        </p:spPr>
      </p:pic>
      <p:sp>
        <p:nvSpPr>
          <p:cNvPr name="TextBox 10" id="10"/>
          <p:cNvSpPr txBox="true"/>
          <p:nvPr/>
        </p:nvSpPr>
        <p:spPr>
          <a:xfrm rot="0">
            <a:off x="3287377" y="1028700"/>
            <a:ext cx="12748311" cy="904875"/>
          </a:xfrm>
          <a:prstGeom prst="rect">
            <a:avLst/>
          </a:prstGeom>
        </p:spPr>
        <p:txBody>
          <a:bodyPr anchor="t" rtlCol="false" tIns="0" lIns="0" bIns="0" rIns="0">
            <a:spAutoFit/>
          </a:bodyPr>
          <a:lstStyle/>
          <a:p>
            <a:pPr algn="ctr">
              <a:lnSpc>
                <a:spcPts val="7199"/>
              </a:lnSpc>
            </a:pPr>
            <a:r>
              <a:rPr lang="en-US" sz="5999" spc="179">
                <a:solidFill>
                  <a:srgbClr val="191919"/>
                </a:solidFill>
                <a:latin typeface="Aileron Ultra-Bold"/>
              </a:rPr>
              <a:t>SURVEY RESPONDENT PROFILE</a:t>
            </a:r>
          </a:p>
        </p:txBody>
      </p:sp>
      <p:sp>
        <p:nvSpPr>
          <p:cNvPr name="TextBox 11" id="11"/>
          <p:cNvSpPr txBox="true"/>
          <p:nvPr/>
        </p:nvSpPr>
        <p:spPr>
          <a:xfrm rot="0">
            <a:off x="3142003" y="8986083"/>
            <a:ext cx="3350716" cy="388620"/>
          </a:xfrm>
          <a:prstGeom prst="rect">
            <a:avLst/>
          </a:prstGeom>
        </p:spPr>
        <p:txBody>
          <a:bodyPr anchor="t" rtlCol="false" tIns="0" lIns="0" bIns="0" rIns="0">
            <a:spAutoFit/>
          </a:bodyPr>
          <a:lstStyle/>
          <a:p>
            <a:pPr algn="ctr">
              <a:lnSpc>
                <a:spcPts val="3120"/>
              </a:lnSpc>
              <a:spcBef>
                <a:spcPct val="0"/>
              </a:spcBef>
            </a:pPr>
            <a:r>
              <a:rPr lang="en-US" sz="2400" spc="120">
                <a:solidFill>
                  <a:srgbClr val="191919"/>
                </a:solidFill>
                <a:latin typeface="Aileron Bold"/>
              </a:rPr>
              <a:t>Respondents by Year</a:t>
            </a:r>
          </a:p>
        </p:txBody>
      </p:sp>
      <p:sp>
        <p:nvSpPr>
          <p:cNvPr name="TextBox 12" id="12"/>
          <p:cNvSpPr txBox="true"/>
          <p:nvPr/>
        </p:nvSpPr>
        <p:spPr>
          <a:xfrm rot="0">
            <a:off x="11578653" y="8986083"/>
            <a:ext cx="3805758" cy="388620"/>
          </a:xfrm>
          <a:prstGeom prst="rect">
            <a:avLst/>
          </a:prstGeom>
        </p:spPr>
        <p:txBody>
          <a:bodyPr anchor="t" rtlCol="false" tIns="0" lIns="0" bIns="0" rIns="0">
            <a:spAutoFit/>
          </a:bodyPr>
          <a:lstStyle/>
          <a:p>
            <a:pPr algn="ctr">
              <a:lnSpc>
                <a:spcPts val="3120"/>
              </a:lnSpc>
              <a:spcBef>
                <a:spcPct val="0"/>
              </a:spcBef>
            </a:pPr>
            <a:r>
              <a:rPr lang="en-US" sz="2400" spc="120">
                <a:solidFill>
                  <a:srgbClr val="191919"/>
                </a:solidFill>
                <a:latin typeface="Aileron Bold"/>
              </a:rPr>
              <a:t>Respondents by Gender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22566" y="2135788"/>
            <a:ext cx="10611648" cy="7393004"/>
            <a:chOff x="0" y="0"/>
            <a:chExt cx="2794837" cy="1947129"/>
          </a:xfrm>
        </p:grpSpPr>
        <p:sp>
          <p:nvSpPr>
            <p:cNvPr name="Freeform 3" id="3"/>
            <p:cNvSpPr/>
            <p:nvPr/>
          </p:nvSpPr>
          <p:spPr>
            <a:xfrm flipH="false" flipV="false" rot="0">
              <a:off x="0" y="0"/>
              <a:ext cx="2794837" cy="1947129"/>
            </a:xfrm>
            <a:custGeom>
              <a:avLst/>
              <a:gdLst/>
              <a:ahLst/>
              <a:cxnLst/>
              <a:rect r="r" b="b" t="t" l="l"/>
              <a:pathLst>
                <a:path h="1947129" w="2794837">
                  <a:moveTo>
                    <a:pt x="37208" y="0"/>
                  </a:moveTo>
                  <a:lnTo>
                    <a:pt x="2757629" y="0"/>
                  </a:lnTo>
                  <a:cubicBezTo>
                    <a:pt x="2778178" y="0"/>
                    <a:pt x="2794837" y="16659"/>
                    <a:pt x="2794837" y="37208"/>
                  </a:cubicBezTo>
                  <a:lnTo>
                    <a:pt x="2794837" y="1909921"/>
                  </a:lnTo>
                  <a:cubicBezTo>
                    <a:pt x="2794837" y="1930470"/>
                    <a:pt x="2778178" y="1947129"/>
                    <a:pt x="2757629" y="1947129"/>
                  </a:cubicBezTo>
                  <a:lnTo>
                    <a:pt x="37208" y="1947129"/>
                  </a:lnTo>
                  <a:cubicBezTo>
                    <a:pt x="16659" y="1947129"/>
                    <a:pt x="0" y="1930470"/>
                    <a:pt x="0" y="1909921"/>
                  </a:cubicBezTo>
                  <a:lnTo>
                    <a:pt x="0" y="37208"/>
                  </a:lnTo>
                  <a:cubicBezTo>
                    <a:pt x="0" y="16659"/>
                    <a:pt x="16659" y="0"/>
                    <a:pt x="37208" y="0"/>
                  </a:cubicBezTo>
                  <a:close/>
                </a:path>
              </a:pathLst>
            </a:custGeom>
            <a:solidFill>
              <a:srgbClr val="EDF0F2"/>
            </a:solidFill>
          </p:spPr>
        </p:sp>
        <p:sp>
          <p:nvSpPr>
            <p:cNvPr name="TextBox 4" id="4"/>
            <p:cNvSpPr txBox="true"/>
            <p:nvPr/>
          </p:nvSpPr>
          <p:spPr>
            <a:xfrm>
              <a:off x="0" y="-47625"/>
              <a:ext cx="2794837" cy="1994754"/>
            </a:xfrm>
            <a:prstGeom prst="rect">
              <a:avLst/>
            </a:prstGeom>
          </p:spPr>
          <p:txBody>
            <a:bodyPr anchor="ctr" rtlCol="false" tIns="50800" lIns="50800" bIns="50800" rIns="50800"/>
            <a:lstStyle/>
            <a:p>
              <a:pPr algn="ctr">
                <a:lnSpc>
                  <a:spcPts val="2939"/>
                </a:lnSpc>
              </a:pPr>
            </a:p>
          </p:txBody>
        </p:sp>
      </p:grpSp>
      <p:pic>
        <p:nvPicPr>
          <p:cNvPr name="Picture 5" id="5"/>
          <p:cNvPicPr>
            <a:picLocks noChangeAspect="true"/>
          </p:cNvPicPr>
          <p:nvPr/>
        </p:nvPicPr>
        <p:blipFill>
          <a:blip r:embed="rId3"/>
          <a:stretch>
            <a:fillRect/>
          </a:stretch>
        </p:blipFill>
        <p:spPr>
          <a:xfrm rot="0">
            <a:off x="-389791" y="2161274"/>
            <a:ext cx="12182647" cy="7608202"/>
          </a:xfrm>
          <a:prstGeom prst="rect">
            <a:avLst/>
          </a:prstGeom>
        </p:spPr>
      </p:pic>
      <p:pic>
        <p:nvPicPr>
          <p:cNvPr name="Picture 6" id="6"/>
          <p:cNvPicPr>
            <a:picLocks noChangeAspect="true"/>
          </p:cNvPicPr>
          <p:nvPr/>
        </p:nvPicPr>
        <p:blipFill>
          <a:blip r:embed="rId4"/>
          <a:stretch>
            <a:fillRect/>
          </a:stretch>
        </p:blipFill>
        <p:spPr>
          <a:xfrm rot="0">
            <a:off x="11044319" y="3387534"/>
            <a:ext cx="7119036" cy="4503848"/>
          </a:xfrm>
          <a:prstGeom prst="rect">
            <a:avLst/>
          </a:prstGeom>
        </p:spPr>
      </p:pic>
      <p:sp>
        <p:nvSpPr>
          <p:cNvPr name="TextBox 7" id="7"/>
          <p:cNvSpPr txBox="true"/>
          <p:nvPr/>
        </p:nvSpPr>
        <p:spPr>
          <a:xfrm rot="0">
            <a:off x="3287377" y="754663"/>
            <a:ext cx="11724140" cy="904875"/>
          </a:xfrm>
          <a:prstGeom prst="rect">
            <a:avLst/>
          </a:prstGeom>
        </p:spPr>
        <p:txBody>
          <a:bodyPr anchor="t" rtlCol="false" tIns="0" lIns="0" bIns="0" rIns="0">
            <a:spAutoFit/>
          </a:bodyPr>
          <a:lstStyle/>
          <a:p>
            <a:pPr algn="ctr">
              <a:lnSpc>
                <a:spcPts val="7199"/>
              </a:lnSpc>
            </a:pPr>
            <a:r>
              <a:rPr lang="en-US" sz="5999" spc="179">
                <a:solidFill>
                  <a:srgbClr val="191919"/>
                </a:solidFill>
                <a:latin typeface="Aileron Ultra-Bold"/>
              </a:rPr>
              <a:t>SURVEY RESPONDENTS</a:t>
            </a:r>
          </a:p>
        </p:txBody>
      </p:sp>
      <p:sp>
        <p:nvSpPr>
          <p:cNvPr name="TextBox 8" id="8"/>
          <p:cNvSpPr txBox="true"/>
          <p:nvPr/>
        </p:nvSpPr>
        <p:spPr>
          <a:xfrm rot="0">
            <a:off x="3319245" y="8888150"/>
            <a:ext cx="4534867" cy="388620"/>
          </a:xfrm>
          <a:prstGeom prst="rect">
            <a:avLst/>
          </a:prstGeom>
        </p:spPr>
        <p:txBody>
          <a:bodyPr anchor="t" rtlCol="false" tIns="0" lIns="0" bIns="0" rIns="0">
            <a:spAutoFit/>
          </a:bodyPr>
          <a:lstStyle/>
          <a:p>
            <a:pPr algn="ctr">
              <a:lnSpc>
                <a:spcPts val="3120"/>
              </a:lnSpc>
              <a:spcBef>
                <a:spcPct val="0"/>
              </a:spcBef>
            </a:pPr>
            <a:r>
              <a:rPr lang="en-US" sz="2400" spc="120">
                <a:solidFill>
                  <a:srgbClr val="191919"/>
                </a:solidFill>
                <a:latin typeface="Aileron Bold"/>
              </a:rPr>
              <a:t>Respondents by Department</a:t>
            </a:r>
          </a:p>
        </p:txBody>
      </p:sp>
      <p:sp>
        <p:nvSpPr>
          <p:cNvPr name="TextBox 9" id="9"/>
          <p:cNvSpPr txBox="true"/>
          <p:nvPr/>
        </p:nvSpPr>
        <p:spPr>
          <a:xfrm rot="0">
            <a:off x="4196401" y="2346438"/>
            <a:ext cx="2780556" cy="467995"/>
          </a:xfrm>
          <a:prstGeom prst="rect">
            <a:avLst/>
          </a:prstGeom>
        </p:spPr>
        <p:txBody>
          <a:bodyPr anchor="t" rtlCol="false" tIns="0" lIns="0" bIns="0" rIns="0">
            <a:spAutoFit/>
          </a:bodyPr>
          <a:lstStyle/>
          <a:p>
            <a:pPr algn="ctr">
              <a:lnSpc>
                <a:spcPts val="3769"/>
              </a:lnSpc>
              <a:spcBef>
                <a:spcPct val="0"/>
              </a:spcBef>
            </a:pPr>
            <a:r>
              <a:rPr lang="en-US" sz="2899" spc="144">
                <a:solidFill>
                  <a:srgbClr val="191919"/>
                </a:solidFill>
                <a:latin typeface="Aileron Bold"/>
              </a:rPr>
              <a:t>Sample Profile</a:t>
            </a:r>
          </a:p>
        </p:txBody>
      </p:sp>
      <p:sp>
        <p:nvSpPr>
          <p:cNvPr name="TextBox 10" id="10"/>
          <p:cNvSpPr txBox="true"/>
          <p:nvPr/>
        </p:nvSpPr>
        <p:spPr>
          <a:xfrm rot="0">
            <a:off x="12063480" y="2346438"/>
            <a:ext cx="5539085" cy="467995"/>
          </a:xfrm>
          <a:prstGeom prst="rect">
            <a:avLst/>
          </a:prstGeom>
        </p:spPr>
        <p:txBody>
          <a:bodyPr anchor="t" rtlCol="false" tIns="0" lIns="0" bIns="0" rIns="0">
            <a:spAutoFit/>
          </a:bodyPr>
          <a:lstStyle/>
          <a:p>
            <a:pPr algn="ctr">
              <a:lnSpc>
                <a:spcPts val="3769"/>
              </a:lnSpc>
              <a:spcBef>
                <a:spcPct val="0"/>
              </a:spcBef>
            </a:pPr>
            <a:r>
              <a:rPr lang="en-US" sz="2899" spc="144">
                <a:solidFill>
                  <a:srgbClr val="191919"/>
                </a:solidFill>
                <a:latin typeface="Aileron Bold"/>
              </a:rPr>
              <a:t>Population Profile - Fall 2023</a:t>
            </a:r>
          </a:p>
        </p:txBody>
      </p:sp>
      <p:sp>
        <p:nvSpPr>
          <p:cNvPr name="TextBox 11" id="11"/>
          <p:cNvSpPr txBox="true"/>
          <p:nvPr/>
        </p:nvSpPr>
        <p:spPr>
          <a:xfrm rot="0">
            <a:off x="12247245" y="8365636"/>
            <a:ext cx="5171554" cy="388620"/>
          </a:xfrm>
          <a:prstGeom prst="rect">
            <a:avLst/>
          </a:prstGeom>
        </p:spPr>
        <p:txBody>
          <a:bodyPr anchor="t" rtlCol="false" tIns="0" lIns="0" bIns="0" rIns="0">
            <a:spAutoFit/>
          </a:bodyPr>
          <a:lstStyle/>
          <a:p>
            <a:pPr algn="ctr">
              <a:lnSpc>
                <a:spcPts val="3120"/>
              </a:lnSpc>
              <a:spcBef>
                <a:spcPct val="0"/>
              </a:spcBef>
            </a:pPr>
            <a:r>
              <a:rPr lang="en-US" sz="2400" spc="120">
                <a:solidFill>
                  <a:srgbClr val="191919"/>
                </a:solidFill>
                <a:latin typeface="Aileron Bold"/>
              </a:rPr>
              <a:t>MNU’s Departmental Breakdown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2960148" y="3430905"/>
            <a:ext cx="12367704" cy="349186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Findings by Objective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2"/>
            <a:stretch>
              <a:fillRect l="0" t="-8064" r="0" b="-8064"/>
            </a:stretch>
          </a:blipFill>
        </p:spPr>
      </p:sp>
      <p:grpSp>
        <p:nvGrpSpPr>
          <p:cNvPr name="Group 3" id="3"/>
          <p:cNvGrpSpPr/>
          <p:nvPr/>
        </p:nvGrpSpPr>
        <p:grpSpPr>
          <a:xfrm rot="0">
            <a:off x="1028700" y="5947212"/>
            <a:ext cx="16230600" cy="1986846"/>
            <a:chOff x="0" y="0"/>
            <a:chExt cx="4274726" cy="523285"/>
          </a:xfrm>
        </p:grpSpPr>
        <p:sp>
          <p:nvSpPr>
            <p:cNvPr name="Freeform 4" id="4"/>
            <p:cNvSpPr/>
            <p:nvPr/>
          </p:nvSpPr>
          <p:spPr>
            <a:xfrm flipH="false" flipV="false" rot="0">
              <a:off x="0" y="0"/>
              <a:ext cx="4274726" cy="523285"/>
            </a:xfrm>
            <a:custGeom>
              <a:avLst/>
              <a:gdLst/>
              <a:ahLst/>
              <a:cxnLst/>
              <a:rect r="r" b="b" t="t" l="l"/>
              <a:pathLst>
                <a:path h="523285" w="4274726">
                  <a:moveTo>
                    <a:pt x="0" y="0"/>
                  </a:moveTo>
                  <a:lnTo>
                    <a:pt x="4274726" y="0"/>
                  </a:lnTo>
                  <a:lnTo>
                    <a:pt x="4274726" y="523285"/>
                  </a:lnTo>
                  <a:lnTo>
                    <a:pt x="0" y="523285"/>
                  </a:lnTo>
                  <a:close/>
                </a:path>
              </a:pathLst>
            </a:custGeom>
            <a:solidFill>
              <a:srgbClr val="000000">
                <a:alpha val="0"/>
              </a:srgbClr>
            </a:solidFill>
            <a:ln w="38100" cap="sq">
              <a:solidFill>
                <a:srgbClr val="FFFFFF"/>
              </a:solidFill>
              <a:prstDash val="solid"/>
              <a:miter/>
            </a:ln>
          </p:spPr>
        </p:sp>
        <p:sp>
          <p:nvSpPr>
            <p:cNvPr name="TextBox 5" id="5"/>
            <p:cNvSpPr txBox="true"/>
            <p:nvPr/>
          </p:nvSpPr>
          <p:spPr>
            <a:xfrm>
              <a:off x="0" y="-85725"/>
              <a:ext cx="4274726" cy="609010"/>
            </a:xfrm>
            <a:prstGeom prst="rect">
              <a:avLst/>
            </a:prstGeom>
          </p:spPr>
          <p:txBody>
            <a:bodyPr anchor="ctr" rtlCol="false" tIns="50800" lIns="50800" bIns="50800" rIns="50800"/>
            <a:lstStyle/>
            <a:p>
              <a:pPr algn="ctr">
                <a:lnSpc>
                  <a:spcPts val="6299"/>
                </a:lnSpc>
              </a:pPr>
              <a:r>
                <a:rPr lang="en-US" sz="4499">
                  <a:solidFill>
                    <a:srgbClr val="FFFFFF"/>
                  </a:solidFill>
                  <a:latin typeface="Aileron"/>
                </a:rPr>
                <a:t>Identify strengths, weaknesses, and student satisfaction</a:t>
              </a:r>
            </a:p>
            <a:p>
              <a:pPr algn="ctr">
                <a:lnSpc>
                  <a:spcPts val="6299"/>
                </a:lnSpc>
              </a:pPr>
              <a:r>
                <a:rPr lang="en-US" sz="4499">
                  <a:solidFill>
                    <a:srgbClr val="FFFFFF"/>
                  </a:solidFill>
                  <a:latin typeface="Aileron"/>
                </a:rPr>
                <a:t>in the current advising system.</a:t>
              </a:r>
            </a:p>
          </p:txBody>
        </p:sp>
      </p:grpSp>
      <p:sp>
        <p:nvSpPr>
          <p:cNvPr name="TextBox 6" id="6"/>
          <p:cNvSpPr txBox="true"/>
          <p:nvPr/>
        </p:nvSpPr>
        <p:spPr>
          <a:xfrm rot="0">
            <a:off x="3805208" y="3385185"/>
            <a:ext cx="10677585"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Objective #1</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6757" y="313863"/>
            <a:ext cx="17374485" cy="10296308"/>
          </a:xfrm>
          <a:custGeom>
            <a:avLst/>
            <a:gdLst/>
            <a:ahLst/>
            <a:cxnLst/>
            <a:rect r="r" b="b" t="t" l="l"/>
            <a:pathLst>
              <a:path h="10296308" w="17374485">
                <a:moveTo>
                  <a:pt x="0" y="0"/>
                </a:moveTo>
                <a:lnTo>
                  <a:pt x="17374486" y="0"/>
                </a:lnTo>
                <a:lnTo>
                  <a:pt x="17374486" y="10296309"/>
                </a:lnTo>
                <a:lnTo>
                  <a:pt x="0" y="10296309"/>
                </a:lnTo>
                <a:lnTo>
                  <a:pt x="0" y="0"/>
                </a:lnTo>
                <a:close/>
              </a:path>
            </a:pathLst>
          </a:custGeom>
          <a:blipFill>
            <a:blip r:embed="rId3"/>
            <a:stretch>
              <a:fillRect l="0" t="0" r="-213" b="-20553"/>
            </a:stretch>
          </a:blipFill>
        </p:spPr>
      </p:sp>
      <p:sp>
        <p:nvSpPr>
          <p:cNvPr name="TextBox 3" id="3"/>
          <p:cNvSpPr txBox="true"/>
          <p:nvPr/>
        </p:nvSpPr>
        <p:spPr>
          <a:xfrm rot="0">
            <a:off x="1728843" y="483870"/>
            <a:ext cx="15219452" cy="250698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Bold"/>
              </a:rPr>
              <a:t>Focus Group Word Cloud </a:t>
            </a:r>
          </a:p>
          <a:p>
            <a:pPr algn="ctr">
              <a:lnSpc>
                <a:spcPts val="6719"/>
              </a:lnSpc>
            </a:pPr>
            <a:r>
              <a:rPr lang="en-US" sz="4799">
                <a:solidFill>
                  <a:srgbClr val="000000"/>
                </a:solidFill>
                <a:latin typeface="Canva Sans Bold"/>
              </a:rPr>
              <a:t>“What are some words that come to mind when thinking of your academic advising experience?”  </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000002" y="1028700"/>
            <a:ext cx="14287996" cy="1921261"/>
            <a:chOff x="0" y="0"/>
            <a:chExt cx="19050662" cy="2561681"/>
          </a:xfrm>
        </p:grpSpPr>
        <p:sp>
          <p:nvSpPr>
            <p:cNvPr name="TextBox 3" id="3"/>
            <p:cNvSpPr txBox="true"/>
            <p:nvPr/>
          </p:nvSpPr>
          <p:spPr>
            <a:xfrm rot="0">
              <a:off x="0" y="2138771"/>
              <a:ext cx="19050662" cy="422910"/>
            </a:xfrm>
            <a:prstGeom prst="rect">
              <a:avLst/>
            </a:prstGeom>
          </p:spPr>
          <p:txBody>
            <a:bodyPr anchor="t" rtlCol="false" tIns="0" lIns="0" bIns="0" rIns="0">
              <a:spAutoFit/>
            </a:bodyPr>
            <a:lstStyle/>
            <a:p>
              <a:pPr algn="ctr">
                <a:lnSpc>
                  <a:spcPts val="2700"/>
                </a:lnSpc>
              </a:pPr>
            </a:p>
          </p:txBody>
        </p:sp>
        <p:sp>
          <p:nvSpPr>
            <p:cNvPr name="TextBox 4" id="4"/>
            <p:cNvSpPr txBox="true"/>
            <p:nvPr/>
          </p:nvSpPr>
          <p:spPr>
            <a:xfrm rot="0">
              <a:off x="0" y="-9525"/>
              <a:ext cx="19050662" cy="2041525"/>
            </a:xfrm>
            <a:prstGeom prst="rect">
              <a:avLst/>
            </a:prstGeom>
          </p:spPr>
          <p:txBody>
            <a:bodyPr anchor="t" rtlCol="false" tIns="0" lIns="0" bIns="0" rIns="0">
              <a:spAutoFit/>
            </a:bodyPr>
            <a:lstStyle/>
            <a:p>
              <a:pPr algn="ctr">
                <a:lnSpc>
                  <a:spcPts val="6000"/>
                </a:lnSpc>
              </a:pPr>
              <a:r>
                <a:rPr lang="en-US" sz="5000">
                  <a:solidFill>
                    <a:srgbClr val="191919"/>
                  </a:solidFill>
                  <a:latin typeface="Aileron Bold"/>
                </a:rPr>
                <a:t>FOCUS GROUP FINDINGS</a:t>
              </a:r>
            </a:p>
            <a:p>
              <a:pPr algn="ctr">
                <a:lnSpc>
                  <a:spcPts val="6000"/>
                </a:lnSpc>
              </a:pPr>
              <a:r>
                <a:rPr lang="en-US" sz="5000">
                  <a:solidFill>
                    <a:srgbClr val="191919"/>
                  </a:solidFill>
                  <a:latin typeface="Aileron Bold"/>
                </a:rPr>
                <a:t> OBJECTIVE #1</a:t>
              </a:r>
            </a:p>
          </p:txBody>
        </p:sp>
      </p:grpSp>
      <p:graphicFrame>
        <p:nvGraphicFramePr>
          <p:cNvPr name="Table 5" id="5"/>
          <p:cNvGraphicFramePr>
            <a:graphicFrameLocks noGrp="true"/>
          </p:cNvGraphicFramePr>
          <p:nvPr/>
        </p:nvGraphicFramePr>
        <p:xfrm>
          <a:off x="1028700" y="3906886"/>
          <a:ext cx="16230600" cy="4853497"/>
        </p:xfrm>
        <a:graphic>
          <a:graphicData uri="http://schemas.openxmlformats.org/drawingml/2006/table">
            <a:tbl>
              <a:tblPr/>
              <a:tblGrid>
                <a:gridCol w="3784663"/>
                <a:gridCol w="3784663"/>
                <a:gridCol w="3784663"/>
                <a:gridCol w="3784663"/>
              </a:tblGrid>
              <a:tr h="1609026">
                <a:tc rowSpan="2">
                  <a:txBody>
                    <a:bodyPr anchor="t" rtlCol="false"/>
                    <a:lstStyle/>
                    <a:p>
                      <a:pPr algn="ctr">
                        <a:lnSpc>
                          <a:spcPts val="3120"/>
                        </a:lnSpc>
                        <a:defRPr/>
                      </a:pPr>
                      <a:r>
                        <a:rPr lang="en-US" sz="2400" spc="36">
                          <a:solidFill>
                            <a:srgbClr val="191919"/>
                          </a:solidFill>
                          <a:latin typeface="Aileron Bold"/>
                        </a:rPr>
                        <a:t>PERSONAL RELATIONSHIPS</a:t>
                      </a:r>
                      <a:endParaRPr lang="en-US" sz="1100"/>
                    </a:p>
                    <a:p>
                      <a:pPr algn="ctr">
                        <a:lnSpc>
                          <a:spcPts val="3120"/>
                        </a:lnSpc>
                      </a:pPr>
                    </a:p>
                    <a:p>
                      <a:pPr algn="ctr">
                        <a:lnSpc>
                          <a:spcPts val="2340"/>
                        </a:lnSpc>
                      </a:pPr>
                      <a:r>
                        <a:rPr lang="en-US" sz="1800" spc="26">
                          <a:solidFill>
                            <a:srgbClr val="191919"/>
                          </a:solidFill>
                          <a:latin typeface="Aileron"/>
                        </a:rPr>
                        <a:t>STUDENTS VALUE ADVISORS WHO ENGAGE BEYOND ACADEMICS, DISCUSSING PERSONAL INTERESTS AND FUTURE PLANS.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DEGREE WORKS CHALLENGES </a:t>
                      </a:r>
                      <a:endParaRPr lang="en-US" sz="1100"/>
                    </a:p>
                    <a:p>
                      <a:pPr algn="ctr">
                        <a:lnSpc>
                          <a:spcPts val="2340"/>
                        </a:lnSpc>
                      </a:pPr>
                    </a:p>
                    <a:p>
                      <a:pPr algn="ctr">
                        <a:lnSpc>
                          <a:spcPts val="2340"/>
                        </a:lnSpc>
                      </a:pPr>
                      <a:r>
                        <a:rPr lang="en-US" sz="1800" spc="26">
                          <a:solidFill>
                            <a:srgbClr val="191919"/>
                          </a:solidFill>
                          <a:latin typeface="Aileron"/>
                        </a:rPr>
                        <a:t>Students often encounter issues with Degree Works such as catalog mismatches and outdated course requirements, leading to frustration during advising sessions.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ADVISOR COMMUNICATION AND TRUST</a:t>
                      </a:r>
                      <a:endParaRPr lang="en-US" sz="1100"/>
                    </a:p>
                    <a:p>
                      <a:pPr algn="ctr">
                        <a:lnSpc>
                          <a:spcPts val="3120"/>
                        </a:lnSpc>
                      </a:pPr>
                    </a:p>
                    <a:p>
                      <a:pPr algn="ctr">
                        <a:lnSpc>
                          <a:spcPts val="2340"/>
                        </a:lnSpc>
                      </a:pPr>
                      <a:r>
                        <a:rPr lang="en-US" sz="1800" spc="26">
                          <a:solidFill>
                            <a:srgbClr val="191919"/>
                          </a:solidFill>
                          <a:latin typeface="Aileron"/>
                        </a:rPr>
                        <a:t>CLEAR COMMUNICATION OF DEGREE REQUIREMENTS AND ACADEMIC PLANNING IS CRUCIAL. TRUST IN ADVISORS IS ESSENTIAL; POOR COMMUNICATION CAN LEAD TO DISSATISFACTION.</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FACULTY ADVISOR PREFERENCE </a:t>
                      </a:r>
                      <a:endParaRPr lang="en-US" sz="1100"/>
                    </a:p>
                    <a:p>
                      <a:pPr algn="ctr">
                        <a:lnSpc>
                          <a:spcPts val="2340"/>
                        </a:lnSpc>
                      </a:pPr>
                    </a:p>
                    <a:p>
                      <a:pPr algn="ctr">
                        <a:lnSpc>
                          <a:spcPts val="2340"/>
                        </a:lnSpc>
                      </a:pPr>
                      <a:r>
                        <a:rPr lang="en-US" sz="1800" spc="26">
                          <a:solidFill>
                            <a:srgbClr val="191919"/>
                          </a:solidFill>
                          <a:latin typeface="Aileron"/>
                        </a:rPr>
                        <a:t>Students generally prefer faculty advisors for stronger personal connections and better academic guidance.</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3244471">
                <a:tc vMerge="true">
                  <a:txBody>
                    <a:bodyPr anchor="t" rtlCol="false"/>
                    <a:lstStyle/>
                    <a:p>
                      <a:pPr algn="ctr">
                        <a:lnSpc>
                          <a:spcPts val="3120"/>
                        </a:lnSpc>
                        <a:defRPr/>
                      </a:pPr>
                      <a:r>
                        <a:rPr lang="en-US" sz="2400" spc="36">
                          <a:solidFill>
                            <a:srgbClr val="191919"/>
                          </a:solidFill>
                          <a:latin typeface="Aileron Bold"/>
                        </a:rPr>
                        <a:t>PERSONAL RELATIONSHIPS</a:t>
                      </a:r>
                      <a:endParaRPr lang="en-US" sz="1100"/>
                    </a:p>
                    <a:p>
                      <a:pPr algn="ctr">
                        <a:lnSpc>
                          <a:spcPts val="3120"/>
                        </a:lnSpc>
                      </a:pPr>
                    </a:p>
                    <a:p>
                      <a:pPr algn="ctr">
                        <a:lnSpc>
                          <a:spcPts val="2340"/>
                        </a:lnSpc>
                      </a:pPr>
                      <a:r>
                        <a:rPr lang="en-US" sz="1800" spc="26">
                          <a:solidFill>
                            <a:srgbClr val="191919"/>
                          </a:solidFill>
                          <a:latin typeface="Aileron"/>
                        </a:rPr>
                        <a:t>STUDENTS VALUE ADVISORS WHO ENGAGE BEYOND ACADEMICS, DISCUSSING PERSONAL INTERESTS AND FUTURE PLANS.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DEGREE WORKS CHALLENGES </a:t>
                      </a:r>
                      <a:endParaRPr lang="en-US" sz="1100"/>
                    </a:p>
                    <a:p>
                      <a:pPr algn="ctr">
                        <a:lnSpc>
                          <a:spcPts val="2340"/>
                        </a:lnSpc>
                      </a:pPr>
                    </a:p>
                    <a:p>
                      <a:pPr algn="ctr">
                        <a:lnSpc>
                          <a:spcPts val="2340"/>
                        </a:lnSpc>
                      </a:pPr>
                      <a:r>
                        <a:rPr lang="en-US" sz="1800" spc="26">
                          <a:solidFill>
                            <a:srgbClr val="191919"/>
                          </a:solidFill>
                          <a:latin typeface="Aileron"/>
                        </a:rPr>
                        <a:t>Students often encounter issues with Degree Works such as catalog mismatches and outdated course requirements, leading to frustration during advising sessions.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ADVISOR COMMUNICATION AND TRUST</a:t>
                      </a:r>
                      <a:endParaRPr lang="en-US" sz="1100"/>
                    </a:p>
                    <a:p>
                      <a:pPr algn="ctr">
                        <a:lnSpc>
                          <a:spcPts val="3120"/>
                        </a:lnSpc>
                      </a:pPr>
                    </a:p>
                    <a:p>
                      <a:pPr algn="ctr">
                        <a:lnSpc>
                          <a:spcPts val="2340"/>
                        </a:lnSpc>
                      </a:pPr>
                      <a:r>
                        <a:rPr lang="en-US" sz="1800" spc="26">
                          <a:solidFill>
                            <a:srgbClr val="191919"/>
                          </a:solidFill>
                          <a:latin typeface="Aileron"/>
                        </a:rPr>
                        <a:t>CLEAR COMMUNICATION OF DEGREE REQUIREMENTS AND ACADEMIC PLANNING IS CRUCIAL. TRUST IN ADVISORS IS ESSENTIAL; POOR COMMUNICATION CAN LEAD TO DISSATISFACTION.</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FACULTY ADVISOR PREFERENCE </a:t>
                      </a:r>
                      <a:endParaRPr lang="en-US" sz="1100"/>
                    </a:p>
                    <a:p>
                      <a:pPr algn="ctr">
                        <a:lnSpc>
                          <a:spcPts val="2340"/>
                        </a:lnSpc>
                      </a:pPr>
                    </a:p>
                    <a:p>
                      <a:pPr algn="ctr">
                        <a:lnSpc>
                          <a:spcPts val="2340"/>
                        </a:lnSpc>
                      </a:pPr>
                      <a:r>
                        <a:rPr lang="en-US" sz="1800" spc="26">
                          <a:solidFill>
                            <a:srgbClr val="191919"/>
                          </a:solidFill>
                          <a:latin typeface="Aileron"/>
                        </a:rPr>
                        <a:t>Students generally prefer faculty advisors for stronger personal connections and better academic guidance.</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bl>
          </a:graphicData>
        </a:graphic>
      </p:graphicFrame>
      <p:grpSp>
        <p:nvGrpSpPr>
          <p:cNvPr name="Group 6" id="6"/>
          <p:cNvGrpSpPr/>
          <p:nvPr/>
        </p:nvGrpSpPr>
        <p:grpSpPr>
          <a:xfrm rot="0">
            <a:off x="2097439" y="3262329"/>
            <a:ext cx="1646074" cy="1289115"/>
            <a:chOff x="0" y="0"/>
            <a:chExt cx="433534" cy="339520"/>
          </a:xfrm>
        </p:grpSpPr>
        <p:sp>
          <p:nvSpPr>
            <p:cNvPr name="Freeform 7" id="7"/>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002B68"/>
            </a:solidFill>
          </p:spPr>
        </p:sp>
        <p:sp>
          <p:nvSpPr>
            <p:cNvPr name="TextBox 8" id="8"/>
            <p:cNvSpPr txBox="true"/>
            <p:nvPr/>
          </p:nvSpPr>
          <p:spPr>
            <a:xfrm>
              <a:off x="0" y="-38100"/>
              <a:ext cx="433534" cy="377620"/>
            </a:xfrm>
            <a:prstGeom prst="rect">
              <a:avLst/>
            </a:prstGeom>
          </p:spPr>
          <p:txBody>
            <a:bodyPr anchor="ctr" rtlCol="false" tIns="254000" lIns="254000" bIns="254000" rIns="254000"/>
            <a:lstStyle/>
            <a:p>
              <a:pPr algn="ctr">
                <a:lnSpc>
                  <a:spcPts val="4549"/>
                </a:lnSpc>
              </a:pPr>
              <a:r>
                <a:rPr lang="en-US" sz="3499" spc="174">
                  <a:solidFill>
                    <a:srgbClr val="FFFFFF"/>
                  </a:solidFill>
                  <a:latin typeface="Aileron Bold"/>
                </a:rPr>
                <a:t>1</a:t>
              </a:r>
            </a:p>
          </p:txBody>
        </p:sp>
      </p:grpSp>
      <p:grpSp>
        <p:nvGrpSpPr>
          <p:cNvPr name="Group 9" id="9"/>
          <p:cNvGrpSpPr/>
          <p:nvPr/>
        </p:nvGrpSpPr>
        <p:grpSpPr>
          <a:xfrm rot="0">
            <a:off x="6246455" y="3262329"/>
            <a:ext cx="1646074" cy="1289115"/>
            <a:chOff x="0" y="0"/>
            <a:chExt cx="433534" cy="339520"/>
          </a:xfrm>
        </p:grpSpPr>
        <p:sp>
          <p:nvSpPr>
            <p:cNvPr name="Freeform 10" id="10"/>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13538A"/>
            </a:solidFill>
          </p:spPr>
        </p:sp>
        <p:sp>
          <p:nvSpPr>
            <p:cNvPr name="TextBox 11" id="11"/>
            <p:cNvSpPr txBox="true"/>
            <p:nvPr/>
          </p:nvSpPr>
          <p:spPr>
            <a:xfrm>
              <a:off x="0" y="-47625"/>
              <a:ext cx="433534" cy="387145"/>
            </a:xfrm>
            <a:prstGeom prst="rect">
              <a:avLst/>
            </a:prstGeom>
          </p:spPr>
          <p:txBody>
            <a:bodyPr anchor="ctr" rtlCol="false" tIns="254000" lIns="254000" bIns="254000" rIns="254000"/>
            <a:lstStyle/>
            <a:p>
              <a:pPr algn="ctr">
                <a:lnSpc>
                  <a:spcPts val="4419"/>
                </a:lnSpc>
              </a:pPr>
              <a:r>
                <a:rPr lang="en-US" sz="3399" spc="169">
                  <a:solidFill>
                    <a:srgbClr val="FFFFFF"/>
                  </a:solidFill>
                  <a:latin typeface="Aileron Bold"/>
                </a:rPr>
                <a:t>2</a:t>
              </a:r>
            </a:p>
          </p:txBody>
        </p:sp>
      </p:grpSp>
      <p:grpSp>
        <p:nvGrpSpPr>
          <p:cNvPr name="Group 12" id="12"/>
          <p:cNvGrpSpPr/>
          <p:nvPr/>
        </p:nvGrpSpPr>
        <p:grpSpPr>
          <a:xfrm rot="0">
            <a:off x="10395471" y="3262329"/>
            <a:ext cx="1646074" cy="1289115"/>
            <a:chOff x="0" y="0"/>
            <a:chExt cx="433534" cy="339520"/>
          </a:xfrm>
        </p:grpSpPr>
        <p:sp>
          <p:nvSpPr>
            <p:cNvPr name="Freeform 13" id="13"/>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238DC1"/>
            </a:solidFill>
          </p:spPr>
        </p:sp>
        <p:sp>
          <p:nvSpPr>
            <p:cNvPr name="TextBox 14" id="14"/>
            <p:cNvSpPr txBox="true"/>
            <p:nvPr/>
          </p:nvSpPr>
          <p:spPr>
            <a:xfrm>
              <a:off x="0" y="-47625"/>
              <a:ext cx="433534" cy="387145"/>
            </a:xfrm>
            <a:prstGeom prst="rect">
              <a:avLst/>
            </a:prstGeom>
          </p:spPr>
          <p:txBody>
            <a:bodyPr anchor="ctr" rtlCol="false" tIns="254000" lIns="254000" bIns="254000" rIns="254000"/>
            <a:lstStyle/>
            <a:p>
              <a:pPr algn="ctr">
                <a:lnSpc>
                  <a:spcPts val="4419"/>
                </a:lnSpc>
              </a:pPr>
              <a:r>
                <a:rPr lang="en-US" sz="3399" spc="169">
                  <a:solidFill>
                    <a:srgbClr val="FFFFFF"/>
                  </a:solidFill>
                  <a:latin typeface="Aileron Bold"/>
                </a:rPr>
                <a:t>3</a:t>
              </a:r>
            </a:p>
          </p:txBody>
        </p:sp>
      </p:grpSp>
      <p:grpSp>
        <p:nvGrpSpPr>
          <p:cNvPr name="Group 15" id="15"/>
          <p:cNvGrpSpPr/>
          <p:nvPr/>
        </p:nvGrpSpPr>
        <p:grpSpPr>
          <a:xfrm rot="0">
            <a:off x="14544487" y="3262329"/>
            <a:ext cx="1646074" cy="1289115"/>
            <a:chOff x="0" y="0"/>
            <a:chExt cx="433534" cy="339520"/>
          </a:xfrm>
        </p:grpSpPr>
        <p:sp>
          <p:nvSpPr>
            <p:cNvPr name="Freeform 16" id="16"/>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8DC6E8"/>
            </a:solidFill>
          </p:spPr>
        </p:sp>
        <p:sp>
          <p:nvSpPr>
            <p:cNvPr name="TextBox 17" id="17"/>
            <p:cNvSpPr txBox="true"/>
            <p:nvPr/>
          </p:nvSpPr>
          <p:spPr>
            <a:xfrm>
              <a:off x="0" y="-47625"/>
              <a:ext cx="433534" cy="387145"/>
            </a:xfrm>
            <a:prstGeom prst="rect">
              <a:avLst/>
            </a:prstGeom>
          </p:spPr>
          <p:txBody>
            <a:bodyPr anchor="ctr" rtlCol="false" tIns="254000" lIns="254000" bIns="254000" rIns="254000"/>
            <a:lstStyle/>
            <a:p>
              <a:pPr algn="ctr">
                <a:lnSpc>
                  <a:spcPts val="4419"/>
                </a:lnSpc>
              </a:pPr>
              <a:r>
                <a:rPr lang="en-US" sz="3399" spc="169">
                  <a:solidFill>
                    <a:srgbClr val="FFFFFF"/>
                  </a:solidFill>
                  <a:latin typeface="Aileron Bold"/>
                </a:rPr>
                <a:t>4</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2673302"/>
            <a:ext cx="9297487" cy="5599039"/>
          </a:xfrm>
          <a:custGeom>
            <a:avLst/>
            <a:gdLst/>
            <a:ahLst/>
            <a:cxnLst/>
            <a:rect r="r" b="b" t="t" l="l"/>
            <a:pathLst>
              <a:path h="5599039" w="9297487">
                <a:moveTo>
                  <a:pt x="0" y="0"/>
                </a:moveTo>
                <a:lnTo>
                  <a:pt x="9297487" y="0"/>
                </a:lnTo>
                <a:lnTo>
                  <a:pt x="9297487" y="5599039"/>
                </a:lnTo>
                <a:lnTo>
                  <a:pt x="0" y="5599039"/>
                </a:lnTo>
                <a:lnTo>
                  <a:pt x="0" y="0"/>
                </a:lnTo>
                <a:close/>
              </a:path>
            </a:pathLst>
          </a:custGeom>
          <a:blipFill>
            <a:blip r:embed="rId3"/>
            <a:stretch>
              <a:fillRect l="0" t="0" r="0" b="0"/>
            </a:stretch>
          </a:blipFill>
        </p:spPr>
      </p:sp>
      <p:sp>
        <p:nvSpPr>
          <p:cNvPr name="TextBox 3" id="3"/>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1: Survey Findings</a:t>
            </a:r>
          </a:p>
        </p:txBody>
      </p:sp>
      <p:sp>
        <p:nvSpPr>
          <p:cNvPr name="TextBox 4" id="4"/>
          <p:cNvSpPr txBox="true"/>
          <p:nvPr/>
        </p:nvSpPr>
        <p:spPr>
          <a:xfrm rot="0">
            <a:off x="10917077" y="2711103"/>
            <a:ext cx="3154189"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Strengths</a:t>
            </a:r>
          </a:p>
        </p:txBody>
      </p:sp>
      <p:sp>
        <p:nvSpPr>
          <p:cNvPr name="TextBox 5" id="5"/>
          <p:cNvSpPr txBox="true"/>
          <p:nvPr/>
        </p:nvSpPr>
        <p:spPr>
          <a:xfrm rot="0">
            <a:off x="1028700" y="8310441"/>
            <a:ext cx="4010546"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Open-ended, 125 respondents. </a:t>
            </a:r>
          </a:p>
        </p:txBody>
      </p:sp>
      <p:sp>
        <p:nvSpPr>
          <p:cNvPr name="TextBox 6" id="6"/>
          <p:cNvSpPr txBox="true"/>
          <p:nvPr/>
        </p:nvSpPr>
        <p:spPr>
          <a:xfrm rot="0">
            <a:off x="10653882" y="3861363"/>
            <a:ext cx="6605418" cy="5547106"/>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Over half of respondents reported that they enjoyed or benefitted from the relationship they had with faculty.</a:t>
            </a:r>
          </a:p>
          <a:p>
            <a:pPr>
              <a:lnSpc>
                <a:spcPts val="4003"/>
              </a:lnSpc>
            </a:pPr>
          </a:p>
          <a:p>
            <a:pPr marL="617473" indent="-308737" lvl="1">
              <a:lnSpc>
                <a:spcPts val="4003"/>
              </a:lnSpc>
              <a:buFont typeface="Arial"/>
              <a:buChar char="•"/>
            </a:pPr>
            <a:r>
              <a:rPr lang="en-US" sz="2859" spc="85">
                <a:solidFill>
                  <a:srgbClr val="000000"/>
                </a:solidFill>
                <a:latin typeface="Aileron"/>
              </a:rPr>
              <a:t>124 out of 125 students had positive things to say about their academic advising experience. </a:t>
            </a:r>
          </a:p>
          <a:p>
            <a:pPr>
              <a:lnSpc>
                <a:spcPts val="4003"/>
              </a:lnSpc>
            </a:pPr>
            <a:r>
              <a:rPr lang="en-US" sz="2859" spc="85">
                <a:solidFill>
                  <a:srgbClr val="000000"/>
                </a:solidFill>
                <a:latin typeface="Aileron"/>
              </a:rPr>
              <a:t>  </a:t>
            </a:r>
          </a:p>
          <a:p>
            <a:pPr>
              <a:lnSpc>
                <a:spcPts val="4003"/>
              </a:lnSpc>
            </a:pPr>
          </a:p>
          <a:p>
            <a:pPr>
              <a:lnSpc>
                <a:spcPts val="4003"/>
              </a:lnSpc>
            </a:pPr>
          </a:p>
        </p:txBody>
      </p:sp>
      <p:sp>
        <p:nvSpPr>
          <p:cNvPr name="TextBox 7" id="7"/>
          <p:cNvSpPr txBox="true"/>
          <p:nvPr/>
        </p:nvSpPr>
        <p:spPr>
          <a:xfrm rot="-5400000">
            <a:off x="-97168" y="5201616"/>
            <a:ext cx="1775233" cy="218950"/>
          </a:xfrm>
          <a:prstGeom prst="rect">
            <a:avLst/>
          </a:prstGeom>
        </p:spPr>
        <p:txBody>
          <a:bodyPr anchor="t" rtlCol="false" tIns="0" lIns="0" bIns="0" rIns="0">
            <a:spAutoFit/>
          </a:bodyPr>
          <a:lstStyle/>
          <a:p>
            <a:pPr algn="ctr">
              <a:lnSpc>
                <a:spcPts val="1759"/>
              </a:lnSpc>
              <a:spcBef>
                <a:spcPct val="0"/>
              </a:spcBef>
            </a:pPr>
            <a:r>
              <a:rPr lang="en-US" sz="1256" spc="37">
                <a:solidFill>
                  <a:srgbClr val="000000"/>
                </a:solidFill>
                <a:latin typeface="Aileron"/>
              </a:rPr>
              <a:t>number of respondents</a:t>
            </a:r>
          </a:p>
        </p:txBody>
      </p:sp>
      <p:grpSp>
        <p:nvGrpSpPr>
          <p:cNvPr name="Group 8" id="8"/>
          <p:cNvGrpSpPr/>
          <p:nvPr/>
        </p:nvGrpSpPr>
        <p:grpSpPr>
          <a:xfrm rot="0">
            <a:off x="1154434" y="8883203"/>
            <a:ext cx="15487880" cy="1149486"/>
            <a:chOff x="0" y="0"/>
            <a:chExt cx="4079113" cy="302745"/>
          </a:xfrm>
        </p:grpSpPr>
        <p:sp>
          <p:nvSpPr>
            <p:cNvPr name="Freeform 9" id="9"/>
            <p:cNvSpPr/>
            <p:nvPr/>
          </p:nvSpPr>
          <p:spPr>
            <a:xfrm flipH="false" flipV="false" rot="0">
              <a:off x="0" y="0"/>
              <a:ext cx="4079113" cy="302745"/>
            </a:xfrm>
            <a:custGeom>
              <a:avLst/>
              <a:gdLst/>
              <a:ahLst/>
              <a:cxnLst/>
              <a:rect r="r" b="b" t="t" l="l"/>
              <a:pathLst>
                <a:path h="302745" w="4079113">
                  <a:moveTo>
                    <a:pt x="25493" y="0"/>
                  </a:moveTo>
                  <a:lnTo>
                    <a:pt x="4053619" y="0"/>
                  </a:lnTo>
                  <a:cubicBezTo>
                    <a:pt x="4067699" y="0"/>
                    <a:pt x="4079113" y="11414"/>
                    <a:pt x="4079113" y="25493"/>
                  </a:cubicBezTo>
                  <a:lnTo>
                    <a:pt x="4079113" y="277252"/>
                  </a:lnTo>
                  <a:cubicBezTo>
                    <a:pt x="4079113" y="284013"/>
                    <a:pt x="4076427" y="290497"/>
                    <a:pt x="4071646" y="295278"/>
                  </a:cubicBezTo>
                  <a:cubicBezTo>
                    <a:pt x="4066865" y="300059"/>
                    <a:pt x="4060380" y="302745"/>
                    <a:pt x="4053619" y="302745"/>
                  </a:cubicBezTo>
                  <a:lnTo>
                    <a:pt x="25493" y="302745"/>
                  </a:lnTo>
                  <a:cubicBezTo>
                    <a:pt x="11414" y="302745"/>
                    <a:pt x="0" y="291331"/>
                    <a:pt x="0" y="277252"/>
                  </a:cubicBezTo>
                  <a:lnTo>
                    <a:pt x="0" y="25493"/>
                  </a:lnTo>
                  <a:cubicBezTo>
                    <a:pt x="0" y="11414"/>
                    <a:pt x="11414" y="0"/>
                    <a:pt x="25493" y="0"/>
                  </a:cubicBezTo>
                  <a:close/>
                </a:path>
              </a:pathLst>
            </a:custGeom>
            <a:solidFill>
              <a:srgbClr val="EDF0F2"/>
            </a:solidFill>
          </p:spPr>
        </p:sp>
        <p:sp>
          <p:nvSpPr>
            <p:cNvPr name="TextBox 10" id="10"/>
            <p:cNvSpPr txBox="true"/>
            <p:nvPr/>
          </p:nvSpPr>
          <p:spPr>
            <a:xfrm>
              <a:off x="0" y="-47625"/>
              <a:ext cx="4079113" cy="350370"/>
            </a:xfrm>
            <a:prstGeom prst="rect">
              <a:avLst/>
            </a:prstGeom>
          </p:spPr>
          <p:txBody>
            <a:bodyPr anchor="ctr" rtlCol="false" tIns="50800" lIns="50800" bIns="50800" rIns="50800"/>
            <a:lstStyle/>
            <a:p>
              <a:pPr algn="ctr">
                <a:lnSpc>
                  <a:spcPts val="2939"/>
                </a:lnSpc>
              </a:pPr>
            </a:p>
          </p:txBody>
        </p:sp>
      </p:grpSp>
      <p:sp>
        <p:nvSpPr>
          <p:cNvPr name="TextBox 11" id="11"/>
          <p:cNvSpPr txBox="true"/>
          <p:nvPr/>
        </p:nvSpPr>
        <p:spPr>
          <a:xfrm rot="0">
            <a:off x="2168096" y="9065515"/>
            <a:ext cx="13460556" cy="737235"/>
          </a:xfrm>
          <a:prstGeom prst="rect">
            <a:avLst/>
          </a:prstGeom>
        </p:spPr>
        <p:txBody>
          <a:bodyPr anchor="t" rtlCol="false" tIns="0" lIns="0" bIns="0" rIns="0">
            <a:spAutoFit/>
          </a:bodyPr>
          <a:lstStyle/>
          <a:p>
            <a:pPr>
              <a:lnSpc>
                <a:spcPts val="2939"/>
              </a:lnSpc>
              <a:spcBef>
                <a:spcPct val="0"/>
              </a:spcBef>
            </a:pPr>
            <a:r>
              <a:rPr lang="en-US" sz="2099" spc="62">
                <a:solidFill>
                  <a:srgbClr val="000000"/>
                </a:solidFill>
                <a:latin typeface="Aileron"/>
              </a:rPr>
              <a:t>“They are more than faculty. They care about the reasons in which you’re taking the classes and how they’ll help you and your future goals while also caring for you and making it an easy process”.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2531911"/>
            <a:ext cx="9181656" cy="5529284"/>
          </a:xfrm>
          <a:custGeom>
            <a:avLst/>
            <a:gdLst/>
            <a:ahLst/>
            <a:cxnLst/>
            <a:rect r="r" b="b" t="t" l="l"/>
            <a:pathLst>
              <a:path h="5529284" w="9181656">
                <a:moveTo>
                  <a:pt x="0" y="0"/>
                </a:moveTo>
                <a:lnTo>
                  <a:pt x="9181656" y="0"/>
                </a:lnTo>
                <a:lnTo>
                  <a:pt x="9181656" y="5529285"/>
                </a:lnTo>
                <a:lnTo>
                  <a:pt x="0" y="5529285"/>
                </a:lnTo>
                <a:lnTo>
                  <a:pt x="0" y="0"/>
                </a:lnTo>
                <a:close/>
              </a:path>
            </a:pathLst>
          </a:custGeom>
          <a:blipFill>
            <a:blip r:embed="rId3"/>
            <a:stretch>
              <a:fillRect l="0" t="0" r="0" b="0"/>
            </a:stretch>
          </a:blipFill>
        </p:spPr>
      </p:sp>
      <p:grpSp>
        <p:nvGrpSpPr>
          <p:cNvPr name="Group 3" id="3"/>
          <p:cNvGrpSpPr/>
          <p:nvPr/>
        </p:nvGrpSpPr>
        <p:grpSpPr>
          <a:xfrm rot="0">
            <a:off x="1154434" y="8883203"/>
            <a:ext cx="15487880" cy="1149486"/>
            <a:chOff x="0" y="0"/>
            <a:chExt cx="4079113" cy="302745"/>
          </a:xfrm>
        </p:grpSpPr>
        <p:sp>
          <p:nvSpPr>
            <p:cNvPr name="Freeform 4" id="4"/>
            <p:cNvSpPr/>
            <p:nvPr/>
          </p:nvSpPr>
          <p:spPr>
            <a:xfrm flipH="false" flipV="false" rot="0">
              <a:off x="0" y="0"/>
              <a:ext cx="4079113" cy="302745"/>
            </a:xfrm>
            <a:custGeom>
              <a:avLst/>
              <a:gdLst/>
              <a:ahLst/>
              <a:cxnLst/>
              <a:rect r="r" b="b" t="t" l="l"/>
              <a:pathLst>
                <a:path h="302745" w="4079113">
                  <a:moveTo>
                    <a:pt x="25493" y="0"/>
                  </a:moveTo>
                  <a:lnTo>
                    <a:pt x="4053619" y="0"/>
                  </a:lnTo>
                  <a:cubicBezTo>
                    <a:pt x="4067699" y="0"/>
                    <a:pt x="4079113" y="11414"/>
                    <a:pt x="4079113" y="25493"/>
                  </a:cubicBezTo>
                  <a:lnTo>
                    <a:pt x="4079113" y="277252"/>
                  </a:lnTo>
                  <a:cubicBezTo>
                    <a:pt x="4079113" y="284013"/>
                    <a:pt x="4076427" y="290497"/>
                    <a:pt x="4071646" y="295278"/>
                  </a:cubicBezTo>
                  <a:cubicBezTo>
                    <a:pt x="4066865" y="300059"/>
                    <a:pt x="4060380" y="302745"/>
                    <a:pt x="4053619" y="302745"/>
                  </a:cubicBezTo>
                  <a:lnTo>
                    <a:pt x="25493" y="302745"/>
                  </a:lnTo>
                  <a:cubicBezTo>
                    <a:pt x="11414" y="302745"/>
                    <a:pt x="0" y="291331"/>
                    <a:pt x="0" y="277252"/>
                  </a:cubicBezTo>
                  <a:lnTo>
                    <a:pt x="0" y="25493"/>
                  </a:lnTo>
                  <a:cubicBezTo>
                    <a:pt x="0" y="11414"/>
                    <a:pt x="11414" y="0"/>
                    <a:pt x="25493" y="0"/>
                  </a:cubicBezTo>
                  <a:close/>
                </a:path>
              </a:pathLst>
            </a:custGeom>
            <a:solidFill>
              <a:srgbClr val="EDF0F2"/>
            </a:solidFill>
          </p:spPr>
        </p:sp>
        <p:sp>
          <p:nvSpPr>
            <p:cNvPr name="TextBox 5" id="5"/>
            <p:cNvSpPr txBox="true"/>
            <p:nvPr/>
          </p:nvSpPr>
          <p:spPr>
            <a:xfrm>
              <a:off x="0" y="-47625"/>
              <a:ext cx="4079113" cy="350370"/>
            </a:xfrm>
            <a:prstGeom prst="rect">
              <a:avLst/>
            </a:prstGeom>
          </p:spPr>
          <p:txBody>
            <a:bodyPr anchor="ctr" rtlCol="false" tIns="50800" lIns="50800" bIns="50800" rIns="50800"/>
            <a:lstStyle/>
            <a:p>
              <a:pPr algn="ctr">
                <a:lnSpc>
                  <a:spcPts val="2939"/>
                </a:lnSpc>
              </a:pPr>
            </a:p>
          </p:txBody>
        </p:sp>
      </p:grpSp>
      <p:sp>
        <p:nvSpPr>
          <p:cNvPr name="TextBox 6" id="6"/>
          <p:cNvSpPr txBox="true"/>
          <p:nvPr/>
        </p:nvSpPr>
        <p:spPr>
          <a:xfrm rot="0">
            <a:off x="10653882" y="3116514"/>
            <a:ext cx="6605418" cy="6556756"/>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33% respondents were satisfied with their academic advising experience and would not list a weakness. </a:t>
            </a:r>
          </a:p>
          <a:p>
            <a:pPr marL="617473" indent="-308737" lvl="1">
              <a:lnSpc>
                <a:spcPts val="4003"/>
              </a:lnSpc>
              <a:buFont typeface="Arial"/>
              <a:buChar char="•"/>
            </a:pPr>
            <a:r>
              <a:rPr lang="en-US" sz="2859" spc="85">
                <a:solidFill>
                  <a:srgbClr val="000000"/>
                </a:solidFill>
                <a:latin typeface="Aileron"/>
              </a:rPr>
              <a:t>25.86% of MNU students listed Class Planning as a top weakness in their academic advising experience.</a:t>
            </a:r>
          </a:p>
          <a:p>
            <a:pPr marL="617473" indent="-308737" lvl="1">
              <a:lnSpc>
                <a:spcPts val="4003"/>
              </a:lnSpc>
              <a:buFont typeface="Arial"/>
              <a:buChar char="•"/>
            </a:pPr>
            <a:r>
              <a:rPr lang="en-US" sz="2859" spc="85">
                <a:solidFill>
                  <a:srgbClr val="000000"/>
                </a:solidFill>
                <a:latin typeface="Aileron"/>
              </a:rPr>
              <a:t>24% of students reported they felt their advisors were overly busy or unavailable when needed.</a:t>
            </a:r>
          </a:p>
          <a:p>
            <a:pPr>
              <a:lnSpc>
                <a:spcPts val="4003"/>
              </a:lnSpc>
            </a:pPr>
          </a:p>
          <a:p>
            <a:pPr>
              <a:lnSpc>
                <a:spcPts val="4003"/>
              </a:lnSpc>
            </a:pPr>
          </a:p>
        </p:txBody>
      </p:sp>
      <p:sp>
        <p:nvSpPr>
          <p:cNvPr name="TextBox 7" id="7"/>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1: Survey Findings</a:t>
            </a:r>
          </a:p>
        </p:txBody>
      </p:sp>
      <p:sp>
        <p:nvSpPr>
          <p:cNvPr name="TextBox 8" id="8"/>
          <p:cNvSpPr txBox="true"/>
          <p:nvPr/>
        </p:nvSpPr>
        <p:spPr>
          <a:xfrm rot="0">
            <a:off x="1028700" y="8181174"/>
            <a:ext cx="4153346"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Open-ended, 116  Respondents. </a:t>
            </a:r>
          </a:p>
        </p:txBody>
      </p:sp>
      <p:sp>
        <p:nvSpPr>
          <p:cNvPr name="TextBox 9" id="9"/>
          <p:cNvSpPr txBox="true"/>
          <p:nvPr/>
        </p:nvSpPr>
        <p:spPr>
          <a:xfrm rot="0">
            <a:off x="10653882" y="2040739"/>
            <a:ext cx="3909343"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Weaknesses</a:t>
            </a:r>
          </a:p>
        </p:txBody>
      </p:sp>
      <p:sp>
        <p:nvSpPr>
          <p:cNvPr name="TextBox 10" id="10"/>
          <p:cNvSpPr txBox="true"/>
          <p:nvPr/>
        </p:nvSpPr>
        <p:spPr>
          <a:xfrm rot="-5400000">
            <a:off x="-134410" y="5429948"/>
            <a:ext cx="1775233" cy="218950"/>
          </a:xfrm>
          <a:prstGeom prst="rect">
            <a:avLst/>
          </a:prstGeom>
        </p:spPr>
        <p:txBody>
          <a:bodyPr anchor="t" rtlCol="false" tIns="0" lIns="0" bIns="0" rIns="0">
            <a:spAutoFit/>
          </a:bodyPr>
          <a:lstStyle/>
          <a:p>
            <a:pPr algn="ctr">
              <a:lnSpc>
                <a:spcPts val="1759"/>
              </a:lnSpc>
              <a:spcBef>
                <a:spcPct val="0"/>
              </a:spcBef>
            </a:pPr>
            <a:r>
              <a:rPr lang="en-US" sz="1256" spc="37">
                <a:solidFill>
                  <a:srgbClr val="000000"/>
                </a:solidFill>
                <a:latin typeface="Aileron"/>
              </a:rPr>
              <a:t>number of respondents</a:t>
            </a:r>
          </a:p>
        </p:txBody>
      </p:sp>
      <p:sp>
        <p:nvSpPr>
          <p:cNvPr name="TextBox 11" id="11"/>
          <p:cNvSpPr txBox="true"/>
          <p:nvPr/>
        </p:nvSpPr>
        <p:spPr>
          <a:xfrm rot="0">
            <a:off x="1618820" y="9070059"/>
            <a:ext cx="14559108" cy="1130220"/>
          </a:xfrm>
          <a:prstGeom prst="rect">
            <a:avLst/>
          </a:prstGeom>
        </p:spPr>
        <p:txBody>
          <a:bodyPr anchor="t" rtlCol="false" tIns="0" lIns="0" bIns="0" rIns="0">
            <a:spAutoFit/>
          </a:bodyPr>
          <a:lstStyle/>
          <a:p>
            <a:pPr>
              <a:lnSpc>
                <a:spcPts val="3038"/>
              </a:lnSpc>
            </a:pPr>
            <a:r>
              <a:rPr lang="en-US" sz="1898" spc="56">
                <a:solidFill>
                  <a:srgbClr val="000000"/>
                </a:solidFill>
                <a:latin typeface="Aileron"/>
              </a:rPr>
              <a:t>“...There are some things that I caught that my advisors didn't catch, and I believe that it was up to me to also be diligent about creating my schedule. This is not so much a weakness that the faculty of academic advising has, but a communication issue.”</a:t>
            </a:r>
          </a:p>
          <a:p>
            <a:pPr>
              <a:lnSpc>
                <a:spcPts val="3038"/>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83481" y="2426482"/>
            <a:ext cx="9444846" cy="5703536"/>
          </a:xfrm>
          <a:custGeom>
            <a:avLst/>
            <a:gdLst/>
            <a:ahLst/>
            <a:cxnLst/>
            <a:rect r="r" b="b" t="t" l="l"/>
            <a:pathLst>
              <a:path h="5703536" w="9444846">
                <a:moveTo>
                  <a:pt x="0" y="0"/>
                </a:moveTo>
                <a:lnTo>
                  <a:pt x="9444846" y="0"/>
                </a:lnTo>
                <a:lnTo>
                  <a:pt x="9444846" y="5703535"/>
                </a:lnTo>
                <a:lnTo>
                  <a:pt x="0" y="5703535"/>
                </a:lnTo>
                <a:lnTo>
                  <a:pt x="0" y="0"/>
                </a:lnTo>
                <a:close/>
              </a:path>
            </a:pathLst>
          </a:custGeom>
          <a:blipFill>
            <a:blip r:embed="rId3"/>
            <a:stretch>
              <a:fillRect l="0" t="0" r="0" b="0"/>
            </a:stretch>
          </a:blipFill>
        </p:spPr>
      </p:sp>
      <p:sp>
        <p:nvSpPr>
          <p:cNvPr name="TextBox 3" id="3"/>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1: Survey Findings</a:t>
            </a:r>
          </a:p>
        </p:txBody>
      </p:sp>
      <p:sp>
        <p:nvSpPr>
          <p:cNvPr name="TextBox 4" id="4"/>
          <p:cNvSpPr txBox="true"/>
          <p:nvPr/>
        </p:nvSpPr>
        <p:spPr>
          <a:xfrm rot="0">
            <a:off x="10395002" y="3598672"/>
            <a:ext cx="7072692" cy="4537456"/>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42% of students make their plan with their advisor on paper.</a:t>
            </a:r>
          </a:p>
          <a:p>
            <a:pPr>
              <a:lnSpc>
                <a:spcPts val="4003"/>
              </a:lnSpc>
            </a:pPr>
          </a:p>
          <a:p>
            <a:pPr marL="617473" indent="-308737" lvl="1">
              <a:lnSpc>
                <a:spcPts val="4003"/>
              </a:lnSpc>
              <a:buFont typeface="Arial"/>
              <a:buChar char="•"/>
            </a:pPr>
            <a:r>
              <a:rPr lang="en-US" sz="2859" spc="85">
                <a:solidFill>
                  <a:srgbClr val="000000"/>
                </a:solidFill>
                <a:latin typeface="Aileron"/>
              </a:rPr>
              <a:t>25% of students use DegreeWorks, and only 19% do so with their advisor.</a:t>
            </a:r>
          </a:p>
          <a:p>
            <a:pPr>
              <a:lnSpc>
                <a:spcPts val="4003"/>
              </a:lnSpc>
            </a:pPr>
          </a:p>
          <a:p>
            <a:pPr marL="617473" indent="-308737" lvl="1">
              <a:lnSpc>
                <a:spcPts val="4003"/>
              </a:lnSpc>
              <a:buFont typeface="Arial"/>
              <a:buChar char="•"/>
            </a:pPr>
            <a:r>
              <a:rPr lang="en-US" sz="2859" spc="85">
                <a:solidFill>
                  <a:srgbClr val="000000"/>
                </a:solidFill>
                <a:latin typeface="Aileron"/>
              </a:rPr>
              <a:t>The majority of “other” responses (16%) create their own excell sheet.</a:t>
            </a:r>
          </a:p>
        </p:txBody>
      </p:sp>
      <p:sp>
        <p:nvSpPr>
          <p:cNvPr name="TextBox 5" id="5"/>
          <p:cNvSpPr txBox="true"/>
          <p:nvPr/>
        </p:nvSpPr>
        <p:spPr>
          <a:xfrm rot="0">
            <a:off x="850143" y="8252047"/>
            <a:ext cx="3839096"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Closed-ended, 112 responses.</a:t>
            </a:r>
          </a:p>
        </p:txBody>
      </p:sp>
      <p:sp>
        <p:nvSpPr>
          <p:cNvPr name="TextBox 6" id="6"/>
          <p:cNvSpPr txBox="true"/>
          <p:nvPr/>
        </p:nvSpPr>
        <p:spPr>
          <a:xfrm rot="0">
            <a:off x="10555873" y="2331232"/>
            <a:ext cx="5064696"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4-year Planning</a:t>
            </a:r>
          </a:p>
        </p:txBody>
      </p:sp>
      <p:sp>
        <p:nvSpPr>
          <p:cNvPr name="TextBox 7" id="7"/>
          <p:cNvSpPr txBox="true"/>
          <p:nvPr/>
        </p:nvSpPr>
        <p:spPr>
          <a:xfrm rot="-5400000">
            <a:off x="-182034" y="5034026"/>
            <a:ext cx="1775233" cy="218950"/>
          </a:xfrm>
          <a:prstGeom prst="rect">
            <a:avLst/>
          </a:prstGeom>
        </p:spPr>
        <p:txBody>
          <a:bodyPr anchor="t" rtlCol="false" tIns="0" lIns="0" bIns="0" rIns="0">
            <a:spAutoFit/>
          </a:bodyPr>
          <a:lstStyle/>
          <a:p>
            <a:pPr algn="ctr">
              <a:lnSpc>
                <a:spcPts val="1759"/>
              </a:lnSpc>
              <a:spcBef>
                <a:spcPct val="0"/>
              </a:spcBef>
            </a:pPr>
            <a:r>
              <a:rPr lang="en-US" sz="1256" spc="37">
                <a:solidFill>
                  <a:srgbClr val="000000"/>
                </a:solidFill>
                <a:latin typeface="Aileron"/>
              </a:rPr>
              <a:t>number of respondents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3450" y="2374000"/>
            <a:ext cx="9562664" cy="5756018"/>
          </a:xfrm>
          <a:custGeom>
            <a:avLst/>
            <a:gdLst/>
            <a:ahLst/>
            <a:cxnLst/>
            <a:rect r="r" b="b" t="t" l="l"/>
            <a:pathLst>
              <a:path h="5756018" w="9562664">
                <a:moveTo>
                  <a:pt x="0" y="0"/>
                </a:moveTo>
                <a:lnTo>
                  <a:pt x="9562664" y="0"/>
                </a:lnTo>
                <a:lnTo>
                  <a:pt x="9562664" y="5756017"/>
                </a:lnTo>
                <a:lnTo>
                  <a:pt x="0" y="5756017"/>
                </a:lnTo>
                <a:lnTo>
                  <a:pt x="0" y="0"/>
                </a:lnTo>
                <a:close/>
              </a:path>
            </a:pathLst>
          </a:custGeom>
          <a:blipFill>
            <a:blip r:embed="rId3"/>
            <a:stretch>
              <a:fillRect l="0" t="0" r="0" b="0"/>
            </a:stretch>
          </a:blipFill>
        </p:spPr>
      </p:sp>
      <p:sp>
        <p:nvSpPr>
          <p:cNvPr name="TextBox 3" id="3"/>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1: Survey Findings</a:t>
            </a:r>
          </a:p>
        </p:txBody>
      </p:sp>
      <p:sp>
        <p:nvSpPr>
          <p:cNvPr name="TextBox 4" id="4"/>
          <p:cNvSpPr txBox="true"/>
          <p:nvPr/>
        </p:nvSpPr>
        <p:spPr>
          <a:xfrm rot="0">
            <a:off x="10872908" y="3296671"/>
            <a:ext cx="6386392" cy="4537456"/>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The four year planning process with a faculty advisor scored as the least satisfied by students out of the four aspects of academic advising. </a:t>
            </a:r>
          </a:p>
          <a:p>
            <a:pPr>
              <a:lnSpc>
                <a:spcPts val="4003"/>
              </a:lnSpc>
            </a:pPr>
          </a:p>
          <a:p>
            <a:pPr marL="617473" indent="-308737" lvl="1">
              <a:lnSpc>
                <a:spcPts val="4003"/>
              </a:lnSpc>
              <a:buFont typeface="Arial"/>
              <a:buChar char="•"/>
            </a:pPr>
            <a:r>
              <a:rPr lang="en-US" sz="2859" spc="85">
                <a:solidFill>
                  <a:srgbClr val="000000"/>
                </a:solidFill>
                <a:latin typeface="Aileron"/>
              </a:rPr>
              <a:t>The other three practices were scored at almost full satifaction by the students. </a:t>
            </a:r>
          </a:p>
        </p:txBody>
      </p:sp>
      <p:sp>
        <p:nvSpPr>
          <p:cNvPr name="TextBox 5" id="5"/>
          <p:cNvSpPr txBox="true"/>
          <p:nvPr/>
        </p:nvSpPr>
        <p:spPr>
          <a:xfrm rot="0">
            <a:off x="883481" y="8252047"/>
            <a:ext cx="3772421"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Closed-ended, 154 responses</a:t>
            </a:r>
          </a:p>
        </p:txBody>
      </p:sp>
      <p:sp>
        <p:nvSpPr>
          <p:cNvPr name="TextBox 6" id="6"/>
          <p:cNvSpPr txBox="true"/>
          <p:nvPr/>
        </p:nvSpPr>
        <p:spPr>
          <a:xfrm rot="0">
            <a:off x="10872908" y="2278750"/>
            <a:ext cx="3871987"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Satisfaction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1928288"/>
            <a:ext cx="12322345" cy="7330012"/>
          </a:xfrm>
          <a:custGeom>
            <a:avLst/>
            <a:gdLst/>
            <a:ahLst/>
            <a:cxnLst/>
            <a:rect r="r" b="b" t="t" l="l"/>
            <a:pathLst>
              <a:path h="7330012" w="12322345">
                <a:moveTo>
                  <a:pt x="0" y="0"/>
                </a:moveTo>
                <a:lnTo>
                  <a:pt x="12322345" y="0"/>
                </a:lnTo>
                <a:lnTo>
                  <a:pt x="12322345" y="7330012"/>
                </a:lnTo>
                <a:lnTo>
                  <a:pt x="0" y="7330012"/>
                </a:lnTo>
                <a:lnTo>
                  <a:pt x="0" y="0"/>
                </a:lnTo>
                <a:close/>
              </a:path>
            </a:pathLst>
          </a:custGeom>
          <a:blipFill>
            <a:blip r:embed="rId3"/>
            <a:stretch>
              <a:fillRect l="0" t="0" r="0" b="0"/>
            </a:stretch>
          </a:blipFill>
        </p:spPr>
      </p:sp>
      <p:grpSp>
        <p:nvGrpSpPr>
          <p:cNvPr name="Group 3" id="3"/>
          <p:cNvGrpSpPr/>
          <p:nvPr/>
        </p:nvGrpSpPr>
        <p:grpSpPr>
          <a:xfrm rot="0">
            <a:off x="9222292" y="8423365"/>
            <a:ext cx="2210899" cy="572226"/>
            <a:chOff x="0" y="0"/>
            <a:chExt cx="582294" cy="150710"/>
          </a:xfrm>
        </p:grpSpPr>
        <p:sp>
          <p:nvSpPr>
            <p:cNvPr name="Freeform 4" id="4"/>
            <p:cNvSpPr/>
            <p:nvPr/>
          </p:nvSpPr>
          <p:spPr>
            <a:xfrm flipH="false" flipV="false" rot="0">
              <a:off x="0" y="0"/>
              <a:ext cx="582294" cy="150710"/>
            </a:xfrm>
            <a:custGeom>
              <a:avLst/>
              <a:gdLst/>
              <a:ahLst/>
              <a:cxnLst/>
              <a:rect r="r" b="b" t="t" l="l"/>
              <a:pathLst>
                <a:path h="150710" w="582294">
                  <a:moveTo>
                    <a:pt x="0" y="0"/>
                  </a:moveTo>
                  <a:lnTo>
                    <a:pt x="582294" y="0"/>
                  </a:lnTo>
                  <a:lnTo>
                    <a:pt x="582294" y="150710"/>
                  </a:lnTo>
                  <a:lnTo>
                    <a:pt x="0" y="150710"/>
                  </a:lnTo>
                  <a:close/>
                </a:path>
              </a:pathLst>
            </a:custGeom>
            <a:solidFill>
              <a:srgbClr val="FFFFFF"/>
            </a:solidFill>
          </p:spPr>
        </p:sp>
        <p:sp>
          <p:nvSpPr>
            <p:cNvPr name="TextBox 5" id="5"/>
            <p:cNvSpPr txBox="true"/>
            <p:nvPr/>
          </p:nvSpPr>
          <p:spPr>
            <a:xfrm>
              <a:off x="0" y="-47625"/>
              <a:ext cx="582294" cy="198335"/>
            </a:xfrm>
            <a:prstGeom prst="rect">
              <a:avLst/>
            </a:prstGeom>
          </p:spPr>
          <p:txBody>
            <a:bodyPr anchor="ctr" rtlCol="false" tIns="50800" lIns="50800" bIns="50800" rIns="50800"/>
            <a:lstStyle/>
            <a:p>
              <a:pPr algn="ctr">
                <a:lnSpc>
                  <a:spcPts val="2939"/>
                </a:lnSpc>
              </a:pPr>
            </a:p>
          </p:txBody>
        </p:sp>
      </p:grpSp>
      <p:sp>
        <p:nvSpPr>
          <p:cNvPr name="TextBox 6" id="6"/>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1: Survey Findings</a:t>
            </a:r>
          </a:p>
        </p:txBody>
      </p:sp>
      <p:sp>
        <p:nvSpPr>
          <p:cNvPr name="TextBox 7" id="7"/>
          <p:cNvSpPr txBox="true"/>
          <p:nvPr/>
        </p:nvSpPr>
        <p:spPr>
          <a:xfrm rot="0">
            <a:off x="13718084" y="3035782"/>
            <a:ext cx="4318132" cy="5312509"/>
          </a:xfrm>
          <a:prstGeom prst="rect">
            <a:avLst/>
          </a:prstGeom>
        </p:spPr>
        <p:txBody>
          <a:bodyPr anchor="t" rtlCol="false" tIns="0" lIns="0" bIns="0" rIns="0">
            <a:spAutoFit/>
          </a:bodyPr>
          <a:lstStyle/>
          <a:p>
            <a:pPr marL="506527" indent="-253264" lvl="1">
              <a:lnSpc>
                <a:spcPts val="3284"/>
              </a:lnSpc>
              <a:buFont typeface="Arial"/>
              <a:buChar char="•"/>
            </a:pPr>
            <a:r>
              <a:rPr lang="en-US" sz="2346" spc="70">
                <a:solidFill>
                  <a:srgbClr val="000000"/>
                </a:solidFill>
                <a:latin typeface="Aileron"/>
              </a:rPr>
              <a:t>Overall students felt it is easy to communicate with their academic advisor.</a:t>
            </a:r>
          </a:p>
          <a:p>
            <a:pPr>
              <a:lnSpc>
                <a:spcPts val="3284"/>
              </a:lnSpc>
            </a:pPr>
          </a:p>
          <a:p>
            <a:pPr marL="506527" indent="-253264" lvl="1">
              <a:lnSpc>
                <a:spcPts val="3284"/>
              </a:lnSpc>
              <a:buFont typeface="Arial"/>
              <a:buChar char="•"/>
            </a:pPr>
            <a:r>
              <a:rPr lang="en-US" sz="2346" spc="70">
                <a:solidFill>
                  <a:srgbClr val="000000"/>
                </a:solidFill>
                <a:latin typeface="Aileron"/>
              </a:rPr>
              <a:t>Discussing non-school related topics  is least important to students.</a:t>
            </a:r>
          </a:p>
          <a:p>
            <a:pPr>
              <a:lnSpc>
                <a:spcPts val="3284"/>
              </a:lnSpc>
            </a:pPr>
          </a:p>
          <a:p>
            <a:pPr marL="506527" indent="-253264" lvl="1">
              <a:lnSpc>
                <a:spcPts val="3284"/>
              </a:lnSpc>
              <a:buFont typeface="Arial"/>
              <a:buChar char="•"/>
            </a:pPr>
            <a:r>
              <a:rPr lang="en-US" sz="2346" spc="70">
                <a:solidFill>
                  <a:srgbClr val="000000"/>
                </a:solidFill>
                <a:latin typeface="Aileron"/>
              </a:rPr>
              <a:t>A majority of students agree their  advisor made the course selection process easier .</a:t>
            </a:r>
          </a:p>
          <a:p>
            <a:pPr>
              <a:lnSpc>
                <a:spcPts val="3284"/>
              </a:lnSpc>
            </a:pPr>
          </a:p>
        </p:txBody>
      </p:sp>
      <p:sp>
        <p:nvSpPr>
          <p:cNvPr name="TextBox 8" id="8"/>
          <p:cNvSpPr txBox="true"/>
          <p:nvPr/>
        </p:nvSpPr>
        <p:spPr>
          <a:xfrm rot="0">
            <a:off x="13683035" y="1833038"/>
            <a:ext cx="3576265"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Agreement</a:t>
            </a:r>
          </a:p>
        </p:txBody>
      </p:sp>
      <p:sp>
        <p:nvSpPr>
          <p:cNvPr name="TextBox 9" id="9"/>
          <p:cNvSpPr txBox="true"/>
          <p:nvPr/>
        </p:nvSpPr>
        <p:spPr>
          <a:xfrm rot="0">
            <a:off x="1028700" y="9353550"/>
            <a:ext cx="3772421"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Closed-ended, 151 responses</a:t>
            </a:r>
          </a:p>
        </p:txBody>
      </p:sp>
      <p:sp>
        <p:nvSpPr>
          <p:cNvPr name="TextBox 10" id="10"/>
          <p:cNvSpPr txBox="true"/>
          <p:nvPr/>
        </p:nvSpPr>
        <p:spPr>
          <a:xfrm rot="0">
            <a:off x="9405988" y="8502785"/>
            <a:ext cx="2231975"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Likert scale of 1-5</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702468" y="2663096"/>
            <a:ext cx="15117679" cy="1897471"/>
            <a:chOff x="0" y="0"/>
            <a:chExt cx="3981611" cy="499745"/>
          </a:xfrm>
        </p:grpSpPr>
        <p:sp>
          <p:nvSpPr>
            <p:cNvPr name="Freeform 4" id="4"/>
            <p:cNvSpPr/>
            <p:nvPr/>
          </p:nvSpPr>
          <p:spPr>
            <a:xfrm flipH="false" flipV="false" rot="0">
              <a:off x="0" y="0"/>
              <a:ext cx="3981611" cy="499745"/>
            </a:xfrm>
            <a:custGeom>
              <a:avLst/>
              <a:gdLst/>
              <a:ahLst/>
              <a:cxnLst/>
              <a:rect r="r" b="b" t="t" l="l"/>
              <a:pathLst>
                <a:path h="499745" w="3981611">
                  <a:moveTo>
                    <a:pt x="26118" y="0"/>
                  </a:moveTo>
                  <a:lnTo>
                    <a:pt x="3955493" y="0"/>
                  </a:lnTo>
                  <a:cubicBezTo>
                    <a:pt x="3969918" y="0"/>
                    <a:pt x="3981611" y="11693"/>
                    <a:pt x="3981611" y="26118"/>
                  </a:cubicBezTo>
                  <a:lnTo>
                    <a:pt x="3981611" y="473628"/>
                  </a:lnTo>
                  <a:cubicBezTo>
                    <a:pt x="3981611" y="488052"/>
                    <a:pt x="3969918" y="499745"/>
                    <a:pt x="3955493" y="499745"/>
                  </a:cubicBezTo>
                  <a:lnTo>
                    <a:pt x="26118" y="499745"/>
                  </a:lnTo>
                  <a:cubicBezTo>
                    <a:pt x="11693" y="499745"/>
                    <a:pt x="0" y="488052"/>
                    <a:pt x="0" y="473628"/>
                  </a:cubicBezTo>
                  <a:lnTo>
                    <a:pt x="0" y="26118"/>
                  </a:lnTo>
                  <a:cubicBezTo>
                    <a:pt x="0" y="11693"/>
                    <a:pt x="11693" y="0"/>
                    <a:pt x="26118" y="0"/>
                  </a:cubicBezTo>
                  <a:close/>
                </a:path>
              </a:pathLst>
            </a:custGeom>
            <a:solidFill>
              <a:srgbClr val="13538A"/>
            </a:solidFill>
          </p:spPr>
        </p:sp>
        <p:sp>
          <p:nvSpPr>
            <p:cNvPr name="TextBox 5" id="5"/>
            <p:cNvSpPr txBox="true"/>
            <p:nvPr/>
          </p:nvSpPr>
          <p:spPr>
            <a:xfrm>
              <a:off x="0" y="-47625"/>
              <a:ext cx="3981611" cy="547370"/>
            </a:xfrm>
            <a:prstGeom prst="rect">
              <a:avLst/>
            </a:prstGeom>
          </p:spPr>
          <p:txBody>
            <a:bodyPr anchor="ctr" rtlCol="false" tIns="50800" lIns="50800" bIns="50800" rIns="50800"/>
            <a:lstStyle/>
            <a:p>
              <a:pPr algn="ctr">
                <a:lnSpc>
                  <a:spcPts val="2939"/>
                </a:lnSpc>
              </a:pPr>
            </a:p>
          </p:txBody>
        </p:sp>
      </p:grpSp>
      <p:grpSp>
        <p:nvGrpSpPr>
          <p:cNvPr name="Group 6" id="6"/>
          <p:cNvGrpSpPr/>
          <p:nvPr/>
        </p:nvGrpSpPr>
        <p:grpSpPr>
          <a:xfrm rot="0">
            <a:off x="1702468" y="7640846"/>
            <a:ext cx="15117679" cy="1897471"/>
            <a:chOff x="0" y="0"/>
            <a:chExt cx="3981611" cy="499745"/>
          </a:xfrm>
        </p:grpSpPr>
        <p:sp>
          <p:nvSpPr>
            <p:cNvPr name="Freeform 7" id="7"/>
            <p:cNvSpPr/>
            <p:nvPr/>
          </p:nvSpPr>
          <p:spPr>
            <a:xfrm flipH="false" flipV="false" rot="0">
              <a:off x="0" y="0"/>
              <a:ext cx="3981611" cy="499745"/>
            </a:xfrm>
            <a:custGeom>
              <a:avLst/>
              <a:gdLst/>
              <a:ahLst/>
              <a:cxnLst/>
              <a:rect r="r" b="b" t="t" l="l"/>
              <a:pathLst>
                <a:path h="499745" w="3981611">
                  <a:moveTo>
                    <a:pt x="26118" y="0"/>
                  </a:moveTo>
                  <a:lnTo>
                    <a:pt x="3955493" y="0"/>
                  </a:lnTo>
                  <a:cubicBezTo>
                    <a:pt x="3969918" y="0"/>
                    <a:pt x="3981611" y="11693"/>
                    <a:pt x="3981611" y="26118"/>
                  </a:cubicBezTo>
                  <a:lnTo>
                    <a:pt x="3981611" y="473628"/>
                  </a:lnTo>
                  <a:cubicBezTo>
                    <a:pt x="3981611" y="488052"/>
                    <a:pt x="3969918" y="499745"/>
                    <a:pt x="3955493" y="499745"/>
                  </a:cubicBezTo>
                  <a:lnTo>
                    <a:pt x="26118" y="499745"/>
                  </a:lnTo>
                  <a:cubicBezTo>
                    <a:pt x="11693" y="499745"/>
                    <a:pt x="0" y="488052"/>
                    <a:pt x="0" y="473628"/>
                  </a:cubicBezTo>
                  <a:lnTo>
                    <a:pt x="0" y="26118"/>
                  </a:lnTo>
                  <a:cubicBezTo>
                    <a:pt x="0" y="11693"/>
                    <a:pt x="11693" y="0"/>
                    <a:pt x="26118" y="0"/>
                  </a:cubicBezTo>
                  <a:close/>
                </a:path>
              </a:pathLst>
            </a:custGeom>
            <a:solidFill>
              <a:srgbClr val="13538A"/>
            </a:solidFill>
          </p:spPr>
        </p:sp>
        <p:sp>
          <p:nvSpPr>
            <p:cNvPr name="TextBox 8" id="8"/>
            <p:cNvSpPr txBox="true"/>
            <p:nvPr/>
          </p:nvSpPr>
          <p:spPr>
            <a:xfrm>
              <a:off x="0" y="-47625"/>
              <a:ext cx="3981611" cy="547370"/>
            </a:xfrm>
            <a:prstGeom prst="rect">
              <a:avLst/>
            </a:prstGeom>
          </p:spPr>
          <p:txBody>
            <a:bodyPr anchor="ctr" rtlCol="false" tIns="50800" lIns="50800" bIns="50800" rIns="50800"/>
            <a:lstStyle/>
            <a:p>
              <a:pPr algn="ctr">
                <a:lnSpc>
                  <a:spcPts val="2939"/>
                </a:lnSpc>
              </a:pPr>
            </a:p>
          </p:txBody>
        </p:sp>
      </p:grpSp>
      <p:grpSp>
        <p:nvGrpSpPr>
          <p:cNvPr name="Group 9" id="9"/>
          <p:cNvGrpSpPr/>
          <p:nvPr/>
        </p:nvGrpSpPr>
        <p:grpSpPr>
          <a:xfrm rot="0">
            <a:off x="1702468" y="5152825"/>
            <a:ext cx="15117679" cy="1897471"/>
            <a:chOff x="0" y="0"/>
            <a:chExt cx="3981611" cy="499745"/>
          </a:xfrm>
        </p:grpSpPr>
        <p:sp>
          <p:nvSpPr>
            <p:cNvPr name="Freeform 10" id="10"/>
            <p:cNvSpPr/>
            <p:nvPr/>
          </p:nvSpPr>
          <p:spPr>
            <a:xfrm flipH="false" flipV="false" rot="0">
              <a:off x="0" y="0"/>
              <a:ext cx="3981611" cy="499745"/>
            </a:xfrm>
            <a:custGeom>
              <a:avLst/>
              <a:gdLst/>
              <a:ahLst/>
              <a:cxnLst/>
              <a:rect r="r" b="b" t="t" l="l"/>
              <a:pathLst>
                <a:path h="499745" w="3981611">
                  <a:moveTo>
                    <a:pt x="26118" y="0"/>
                  </a:moveTo>
                  <a:lnTo>
                    <a:pt x="3955493" y="0"/>
                  </a:lnTo>
                  <a:cubicBezTo>
                    <a:pt x="3969918" y="0"/>
                    <a:pt x="3981611" y="11693"/>
                    <a:pt x="3981611" y="26118"/>
                  </a:cubicBezTo>
                  <a:lnTo>
                    <a:pt x="3981611" y="473628"/>
                  </a:lnTo>
                  <a:cubicBezTo>
                    <a:pt x="3981611" y="488052"/>
                    <a:pt x="3969918" y="499745"/>
                    <a:pt x="3955493" y="499745"/>
                  </a:cubicBezTo>
                  <a:lnTo>
                    <a:pt x="26118" y="499745"/>
                  </a:lnTo>
                  <a:cubicBezTo>
                    <a:pt x="11693" y="499745"/>
                    <a:pt x="0" y="488052"/>
                    <a:pt x="0" y="473628"/>
                  </a:cubicBezTo>
                  <a:lnTo>
                    <a:pt x="0" y="26118"/>
                  </a:lnTo>
                  <a:cubicBezTo>
                    <a:pt x="0" y="11693"/>
                    <a:pt x="11693" y="0"/>
                    <a:pt x="26118" y="0"/>
                  </a:cubicBezTo>
                  <a:close/>
                </a:path>
              </a:pathLst>
            </a:custGeom>
            <a:solidFill>
              <a:srgbClr val="13538A"/>
            </a:solidFill>
          </p:spPr>
        </p:sp>
        <p:sp>
          <p:nvSpPr>
            <p:cNvPr name="TextBox 11" id="11"/>
            <p:cNvSpPr txBox="true"/>
            <p:nvPr/>
          </p:nvSpPr>
          <p:spPr>
            <a:xfrm>
              <a:off x="0" y="-47625"/>
              <a:ext cx="3981611" cy="547370"/>
            </a:xfrm>
            <a:prstGeom prst="rect">
              <a:avLst/>
            </a:prstGeom>
          </p:spPr>
          <p:txBody>
            <a:bodyPr anchor="ctr" rtlCol="false" tIns="50800" lIns="50800" bIns="50800" rIns="50800"/>
            <a:lstStyle/>
            <a:p>
              <a:pPr algn="ctr">
                <a:lnSpc>
                  <a:spcPts val="2939"/>
                </a:lnSpc>
              </a:pPr>
            </a:p>
          </p:txBody>
        </p:sp>
      </p:grpSp>
      <p:sp>
        <p:nvSpPr>
          <p:cNvPr name="TextBox 12" id="12"/>
          <p:cNvSpPr txBox="true"/>
          <p:nvPr/>
        </p:nvSpPr>
        <p:spPr>
          <a:xfrm rot="0">
            <a:off x="4350567" y="933450"/>
            <a:ext cx="9586866" cy="862784"/>
          </a:xfrm>
          <a:prstGeom prst="rect">
            <a:avLst/>
          </a:prstGeom>
        </p:spPr>
        <p:txBody>
          <a:bodyPr anchor="t" rtlCol="false" tIns="0" lIns="0" bIns="0" rIns="0">
            <a:spAutoFit/>
          </a:bodyPr>
          <a:lstStyle/>
          <a:p>
            <a:pPr algn="ctr">
              <a:lnSpc>
                <a:spcPts val="7086"/>
              </a:lnSpc>
            </a:pPr>
            <a:r>
              <a:rPr lang="en-US" sz="5061">
                <a:solidFill>
                  <a:srgbClr val="13538A"/>
                </a:solidFill>
                <a:latin typeface="Canva Sans Bold"/>
              </a:rPr>
              <a:t>Objective 1 Recommendations</a:t>
            </a:r>
          </a:p>
        </p:txBody>
      </p:sp>
      <p:sp>
        <p:nvSpPr>
          <p:cNvPr name="TextBox 13" id="13"/>
          <p:cNvSpPr txBox="true"/>
          <p:nvPr/>
        </p:nvSpPr>
        <p:spPr>
          <a:xfrm rot="0">
            <a:off x="4827259" y="5415125"/>
            <a:ext cx="8633483" cy="1296671"/>
          </a:xfrm>
          <a:prstGeom prst="rect">
            <a:avLst/>
          </a:prstGeom>
        </p:spPr>
        <p:txBody>
          <a:bodyPr anchor="t" rtlCol="false" tIns="0" lIns="0" bIns="0" rIns="0">
            <a:spAutoFit/>
          </a:bodyPr>
          <a:lstStyle/>
          <a:p>
            <a:pPr>
              <a:lnSpc>
                <a:spcPts val="5179"/>
              </a:lnSpc>
              <a:spcBef>
                <a:spcPct val="0"/>
              </a:spcBef>
            </a:pPr>
            <a:r>
              <a:rPr lang="en-US" sz="3699" spc="110">
                <a:solidFill>
                  <a:srgbClr val="FEFEFE"/>
                </a:solidFill>
                <a:latin typeface="Aileron"/>
              </a:rPr>
              <a:t>Update the catalog and DegreeWorks frequently.</a:t>
            </a:r>
          </a:p>
        </p:txBody>
      </p:sp>
      <p:sp>
        <p:nvSpPr>
          <p:cNvPr name="TextBox 14" id="14"/>
          <p:cNvSpPr txBox="true"/>
          <p:nvPr/>
        </p:nvSpPr>
        <p:spPr>
          <a:xfrm rot="0">
            <a:off x="4914075" y="2892786"/>
            <a:ext cx="9807765" cy="1296671"/>
          </a:xfrm>
          <a:prstGeom prst="rect">
            <a:avLst/>
          </a:prstGeom>
        </p:spPr>
        <p:txBody>
          <a:bodyPr anchor="t" rtlCol="false" tIns="0" lIns="0" bIns="0" rIns="0">
            <a:spAutoFit/>
          </a:bodyPr>
          <a:lstStyle/>
          <a:p>
            <a:pPr>
              <a:lnSpc>
                <a:spcPts val="5179"/>
              </a:lnSpc>
              <a:spcBef>
                <a:spcPct val="0"/>
              </a:spcBef>
            </a:pPr>
            <a:r>
              <a:rPr lang="en-US" sz="3699" spc="110">
                <a:solidFill>
                  <a:srgbClr val="FEFEFE"/>
                </a:solidFill>
                <a:latin typeface="Aileron"/>
              </a:rPr>
              <a:t>Continue to foster relationships between faculty advisors and students.</a:t>
            </a:r>
          </a:p>
        </p:txBody>
      </p:sp>
      <p:sp>
        <p:nvSpPr>
          <p:cNvPr name="TextBox 15" id="15"/>
          <p:cNvSpPr txBox="true"/>
          <p:nvPr/>
        </p:nvSpPr>
        <p:spPr>
          <a:xfrm rot="0">
            <a:off x="4914075" y="7923529"/>
            <a:ext cx="11906072" cy="1953896"/>
          </a:xfrm>
          <a:prstGeom prst="rect">
            <a:avLst/>
          </a:prstGeom>
        </p:spPr>
        <p:txBody>
          <a:bodyPr anchor="t" rtlCol="false" tIns="0" lIns="0" bIns="0" rIns="0">
            <a:spAutoFit/>
          </a:bodyPr>
          <a:lstStyle/>
          <a:p>
            <a:pPr>
              <a:lnSpc>
                <a:spcPts val="5179"/>
              </a:lnSpc>
            </a:pPr>
            <a:r>
              <a:rPr lang="en-US" sz="3699" spc="110">
                <a:solidFill>
                  <a:srgbClr val="FEFEFE"/>
                </a:solidFill>
                <a:latin typeface="Aileron"/>
              </a:rPr>
              <a:t>Provide training for faculty advisors or students to track catalog changes or plan changes.</a:t>
            </a:r>
          </a:p>
          <a:p>
            <a:pPr>
              <a:lnSpc>
                <a:spcPts val="5179"/>
              </a:lnSpc>
              <a:spcBef>
                <a:spcPct val="0"/>
              </a:spcBef>
            </a:pPr>
          </a:p>
        </p:txBody>
      </p:sp>
      <p:sp>
        <p:nvSpPr>
          <p:cNvPr name="TextBox 16" id="16"/>
          <p:cNvSpPr txBox="true"/>
          <p:nvPr/>
        </p:nvSpPr>
        <p:spPr>
          <a:xfrm rot="0">
            <a:off x="2708102" y="3066776"/>
            <a:ext cx="589806" cy="920117"/>
          </a:xfrm>
          <a:prstGeom prst="rect">
            <a:avLst/>
          </a:prstGeom>
        </p:spPr>
        <p:txBody>
          <a:bodyPr anchor="t" rtlCol="false" tIns="0" lIns="0" bIns="0" rIns="0">
            <a:spAutoFit/>
          </a:bodyPr>
          <a:lstStyle/>
          <a:p>
            <a:pPr algn="ctr">
              <a:lnSpc>
                <a:spcPts val="7559"/>
              </a:lnSpc>
              <a:spcBef>
                <a:spcPct val="0"/>
              </a:spcBef>
            </a:pPr>
            <a:r>
              <a:rPr lang="en-US" sz="5399" spc="161">
                <a:solidFill>
                  <a:srgbClr val="FEFEFE"/>
                </a:solidFill>
                <a:latin typeface="Aileron"/>
              </a:rPr>
              <a:t>1.</a:t>
            </a:r>
          </a:p>
        </p:txBody>
      </p:sp>
      <p:sp>
        <p:nvSpPr>
          <p:cNvPr name="TextBox 17" id="17"/>
          <p:cNvSpPr txBox="true"/>
          <p:nvPr/>
        </p:nvSpPr>
        <p:spPr>
          <a:xfrm rot="0">
            <a:off x="2708102" y="5589114"/>
            <a:ext cx="589806" cy="920117"/>
          </a:xfrm>
          <a:prstGeom prst="rect">
            <a:avLst/>
          </a:prstGeom>
        </p:spPr>
        <p:txBody>
          <a:bodyPr anchor="t" rtlCol="false" tIns="0" lIns="0" bIns="0" rIns="0">
            <a:spAutoFit/>
          </a:bodyPr>
          <a:lstStyle/>
          <a:p>
            <a:pPr algn="ctr">
              <a:lnSpc>
                <a:spcPts val="7559"/>
              </a:lnSpc>
              <a:spcBef>
                <a:spcPct val="0"/>
              </a:spcBef>
            </a:pPr>
            <a:r>
              <a:rPr lang="en-US" sz="5399" spc="161">
                <a:solidFill>
                  <a:srgbClr val="FEFEFE"/>
                </a:solidFill>
                <a:latin typeface="Aileron"/>
              </a:rPr>
              <a:t>2.</a:t>
            </a:r>
          </a:p>
        </p:txBody>
      </p:sp>
      <p:sp>
        <p:nvSpPr>
          <p:cNvPr name="TextBox 18" id="18"/>
          <p:cNvSpPr txBox="true"/>
          <p:nvPr/>
        </p:nvSpPr>
        <p:spPr>
          <a:xfrm rot="0">
            <a:off x="2708102" y="8097518"/>
            <a:ext cx="589806" cy="920117"/>
          </a:xfrm>
          <a:prstGeom prst="rect">
            <a:avLst/>
          </a:prstGeom>
        </p:spPr>
        <p:txBody>
          <a:bodyPr anchor="t" rtlCol="false" tIns="0" lIns="0" bIns="0" rIns="0">
            <a:spAutoFit/>
          </a:bodyPr>
          <a:lstStyle/>
          <a:p>
            <a:pPr algn="ctr">
              <a:lnSpc>
                <a:spcPts val="7559"/>
              </a:lnSpc>
              <a:spcBef>
                <a:spcPct val="0"/>
              </a:spcBef>
            </a:pPr>
            <a:r>
              <a:rPr lang="en-US" sz="5399" spc="161">
                <a:solidFill>
                  <a:srgbClr val="FEFEFE"/>
                </a:solidFill>
                <a:latin typeface="Aileron"/>
              </a:rPr>
              <a:t>3.</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2"/>
            <a:stretch>
              <a:fillRect l="0" t="-8064" r="0" b="-8064"/>
            </a:stretch>
          </a:blipFill>
        </p:spPr>
      </p:sp>
      <p:grpSp>
        <p:nvGrpSpPr>
          <p:cNvPr name="Group 3" id="3"/>
          <p:cNvGrpSpPr/>
          <p:nvPr/>
        </p:nvGrpSpPr>
        <p:grpSpPr>
          <a:xfrm rot="0">
            <a:off x="1028700" y="5947212"/>
            <a:ext cx="16230600" cy="1986846"/>
            <a:chOff x="0" y="0"/>
            <a:chExt cx="4274726" cy="523285"/>
          </a:xfrm>
        </p:grpSpPr>
        <p:sp>
          <p:nvSpPr>
            <p:cNvPr name="Freeform 4" id="4"/>
            <p:cNvSpPr/>
            <p:nvPr/>
          </p:nvSpPr>
          <p:spPr>
            <a:xfrm flipH="false" flipV="false" rot="0">
              <a:off x="0" y="0"/>
              <a:ext cx="4274726" cy="523285"/>
            </a:xfrm>
            <a:custGeom>
              <a:avLst/>
              <a:gdLst/>
              <a:ahLst/>
              <a:cxnLst/>
              <a:rect r="r" b="b" t="t" l="l"/>
              <a:pathLst>
                <a:path h="523285" w="4274726">
                  <a:moveTo>
                    <a:pt x="0" y="0"/>
                  </a:moveTo>
                  <a:lnTo>
                    <a:pt x="4274726" y="0"/>
                  </a:lnTo>
                  <a:lnTo>
                    <a:pt x="4274726" y="523285"/>
                  </a:lnTo>
                  <a:lnTo>
                    <a:pt x="0" y="523285"/>
                  </a:lnTo>
                  <a:close/>
                </a:path>
              </a:pathLst>
            </a:custGeom>
            <a:solidFill>
              <a:srgbClr val="000000">
                <a:alpha val="0"/>
              </a:srgbClr>
            </a:solidFill>
            <a:ln w="38100" cap="sq">
              <a:solidFill>
                <a:srgbClr val="FFFFFF"/>
              </a:solidFill>
              <a:prstDash val="solid"/>
              <a:miter/>
            </a:ln>
          </p:spPr>
        </p:sp>
        <p:sp>
          <p:nvSpPr>
            <p:cNvPr name="TextBox 5" id="5"/>
            <p:cNvSpPr txBox="true"/>
            <p:nvPr/>
          </p:nvSpPr>
          <p:spPr>
            <a:xfrm>
              <a:off x="0" y="-85725"/>
              <a:ext cx="4274726" cy="609010"/>
            </a:xfrm>
            <a:prstGeom prst="rect">
              <a:avLst/>
            </a:prstGeom>
          </p:spPr>
          <p:txBody>
            <a:bodyPr anchor="ctr" rtlCol="false" tIns="50800" lIns="50800" bIns="50800" rIns="50800"/>
            <a:lstStyle/>
            <a:p>
              <a:pPr algn="ctr">
                <a:lnSpc>
                  <a:spcPts val="6299"/>
                </a:lnSpc>
              </a:pPr>
              <a:r>
                <a:rPr lang="en-US" sz="4499">
                  <a:solidFill>
                    <a:srgbClr val="FFFFFF"/>
                  </a:solidFill>
                  <a:latin typeface="Aileron"/>
                </a:rPr>
                <a:t>Assess student perceptions and preferences regarding alternate advising models and practices.</a:t>
              </a:r>
            </a:p>
          </p:txBody>
        </p:sp>
      </p:grpSp>
      <p:sp>
        <p:nvSpPr>
          <p:cNvPr name="TextBox 6" id="6"/>
          <p:cNvSpPr txBox="true"/>
          <p:nvPr/>
        </p:nvSpPr>
        <p:spPr>
          <a:xfrm rot="0">
            <a:off x="3805208" y="3385185"/>
            <a:ext cx="10677585"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Objective #2</a:t>
            </a:r>
          </a:p>
        </p:txBody>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915906" y="2930083"/>
            <a:ext cx="7387618" cy="6568282"/>
            <a:chOff x="0" y="0"/>
            <a:chExt cx="1945710" cy="1729918"/>
          </a:xfrm>
        </p:grpSpPr>
        <p:sp>
          <p:nvSpPr>
            <p:cNvPr name="Freeform 3" id="3"/>
            <p:cNvSpPr/>
            <p:nvPr/>
          </p:nvSpPr>
          <p:spPr>
            <a:xfrm flipH="false" flipV="false" rot="0">
              <a:off x="0" y="0"/>
              <a:ext cx="1945710" cy="1729918"/>
            </a:xfrm>
            <a:custGeom>
              <a:avLst/>
              <a:gdLst/>
              <a:ahLst/>
              <a:cxnLst/>
              <a:rect r="r" b="b" t="t" l="l"/>
              <a:pathLst>
                <a:path h="1729918" w="1945710">
                  <a:moveTo>
                    <a:pt x="53446" y="0"/>
                  </a:moveTo>
                  <a:lnTo>
                    <a:pt x="1892264" y="0"/>
                  </a:lnTo>
                  <a:cubicBezTo>
                    <a:pt x="1906439" y="0"/>
                    <a:pt x="1920033" y="5631"/>
                    <a:pt x="1930056" y="15654"/>
                  </a:cubicBezTo>
                  <a:cubicBezTo>
                    <a:pt x="1940079" y="25677"/>
                    <a:pt x="1945710" y="39271"/>
                    <a:pt x="1945710" y="53446"/>
                  </a:cubicBezTo>
                  <a:lnTo>
                    <a:pt x="1945710" y="1676472"/>
                  </a:lnTo>
                  <a:cubicBezTo>
                    <a:pt x="1945710" y="1690647"/>
                    <a:pt x="1940079" y="1704241"/>
                    <a:pt x="1930056" y="1714264"/>
                  </a:cubicBezTo>
                  <a:cubicBezTo>
                    <a:pt x="1920033" y="1724287"/>
                    <a:pt x="1906439" y="1729918"/>
                    <a:pt x="1892264" y="1729918"/>
                  </a:cubicBezTo>
                  <a:lnTo>
                    <a:pt x="53446" y="1729918"/>
                  </a:lnTo>
                  <a:cubicBezTo>
                    <a:pt x="23929" y="1729918"/>
                    <a:pt x="0" y="1705989"/>
                    <a:pt x="0" y="1676472"/>
                  </a:cubicBezTo>
                  <a:lnTo>
                    <a:pt x="0" y="53446"/>
                  </a:lnTo>
                  <a:cubicBezTo>
                    <a:pt x="0" y="39271"/>
                    <a:pt x="5631" y="25677"/>
                    <a:pt x="15654" y="15654"/>
                  </a:cubicBezTo>
                  <a:cubicBezTo>
                    <a:pt x="25677" y="5631"/>
                    <a:pt x="39271" y="0"/>
                    <a:pt x="53446" y="0"/>
                  </a:cubicBezTo>
                  <a:close/>
                </a:path>
              </a:pathLst>
            </a:custGeom>
            <a:solidFill>
              <a:srgbClr val="EDF0F2"/>
            </a:solidFill>
          </p:spPr>
        </p:sp>
        <p:sp>
          <p:nvSpPr>
            <p:cNvPr name="TextBox 4" id="4"/>
            <p:cNvSpPr txBox="true"/>
            <p:nvPr/>
          </p:nvSpPr>
          <p:spPr>
            <a:xfrm>
              <a:off x="0" y="-47625"/>
              <a:ext cx="1945710" cy="1777543"/>
            </a:xfrm>
            <a:prstGeom prst="rect">
              <a:avLst/>
            </a:prstGeom>
          </p:spPr>
          <p:txBody>
            <a:bodyPr anchor="ctr" rtlCol="false" tIns="50800" lIns="50800" bIns="50800" rIns="50800"/>
            <a:lstStyle/>
            <a:p>
              <a:pPr algn="ctr">
                <a:lnSpc>
                  <a:spcPts val="2939"/>
                </a:lnSpc>
              </a:pPr>
            </a:p>
          </p:txBody>
        </p:sp>
      </p:grpSp>
      <p:grpSp>
        <p:nvGrpSpPr>
          <p:cNvPr name="Group 5" id="5"/>
          <p:cNvGrpSpPr/>
          <p:nvPr/>
        </p:nvGrpSpPr>
        <p:grpSpPr>
          <a:xfrm rot="0">
            <a:off x="9741332" y="2930083"/>
            <a:ext cx="7387618" cy="6568282"/>
            <a:chOff x="0" y="0"/>
            <a:chExt cx="1945710" cy="1729918"/>
          </a:xfrm>
        </p:grpSpPr>
        <p:sp>
          <p:nvSpPr>
            <p:cNvPr name="Freeform 6" id="6"/>
            <p:cNvSpPr/>
            <p:nvPr/>
          </p:nvSpPr>
          <p:spPr>
            <a:xfrm flipH="false" flipV="false" rot="0">
              <a:off x="0" y="0"/>
              <a:ext cx="1945710" cy="1729918"/>
            </a:xfrm>
            <a:custGeom>
              <a:avLst/>
              <a:gdLst/>
              <a:ahLst/>
              <a:cxnLst/>
              <a:rect r="r" b="b" t="t" l="l"/>
              <a:pathLst>
                <a:path h="1729918" w="1945710">
                  <a:moveTo>
                    <a:pt x="53446" y="0"/>
                  </a:moveTo>
                  <a:lnTo>
                    <a:pt x="1892264" y="0"/>
                  </a:lnTo>
                  <a:cubicBezTo>
                    <a:pt x="1906439" y="0"/>
                    <a:pt x="1920033" y="5631"/>
                    <a:pt x="1930056" y="15654"/>
                  </a:cubicBezTo>
                  <a:cubicBezTo>
                    <a:pt x="1940079" y="25677"/>
                    <a:pt x="1945710" y="39271"/>
                    <a:pt x="1945710" y="53446"/>
                  </a:cubicBezTo>
                  <a:lnTo>
                    <a:pt x="1945710" y="1676472"/>
                  </a:lnTo>
                  <a:cubicBezTo>
                    <a:pt x="1945710" y="1690647"/>
                    <a:pt x="1940079" y="1704241"/>
                    <a:pt x="1930056" y="1714264"/>
                  </a:cubicBezTo>
                  <a:cubicBezTo>
                    <a:pt x="1920033" y="1724287"/>
                    <a:pt x="1906439" y="1729918"/>
                    <a:pt x="1892264" y="1729918"/>
                  </a:cubicBezTo>
                  <a:lnTo>
                    <a:pt x="53446" y="1729918"/>
                  </a:lnTo>
                  <a:cubicBezTo>
                    <a:pt x="23929" y="1729918"/>
                    <a:pt x="0" y="1705989"/>
                    <a:pt x="0" y="1676472"/>
                  </a:cubicBezTo>
                  <a:lnTo>
                    <a:pt x="0" y="53446"/>
                  </a:lnTo>
                  <a:cubicBezTo>
                    <a:pt x="0" y="39271"/>
                    <a:pt x="5631" y="25677"/>
                    <a:pt x="15654" y="15654"/>
                  </a:cubicBezTo>
                  <a:cubicBezTo>
                    <a:pt x="25677" y="5631"/>
                    <a:pt x="39271" y="0"/>
                    <a:pt x="53446" y="0"/>
                  </a:cubicBezTo>
                  <a:close/>
                </a:path>
              </a:pathLst>
            </a:custGeom>
            <a:solidFill>
              <a:srgbClr val="EDF0F2"/>
            </a:solidFill>
          </p:spPr>
        </p:sp>
        <p:sp>
          <p:nvSpPr>
            <p:cNvPr name="TextBox 7" id="7"/>
            <p:cNvSpPr txBox="true"/>
            <p:nvPr/>
          </p:nvSpPr>
          <p:spPr>
            <a:xfrm>
              <a:off x="0" y="-47625"/>
              <a:ext cx="1945710" cy="1777543"/>
            </a:xfrm>
            <a:prstGeom prst="rect">
              <a:avLst/>
            </a:prstGeom>
          </p:spPr>
          <p:txBody>
            <a:bodyPr anchor="ctr" rtlCol="false" tIns="50800" lIns="50800" bIns="50800" rIns="50800"/>
            <a:lstStyle/>
            <a:p>
              <a:pPr algn="ctr">
                <a:lnSpc>
                  <a:spcPts val="2939"/>
                </a:lnSpc>
              </a:pPr>
            </a:p>
          </p:txBody>
        </p:sp>
      </p:grpSp>
      <p:sp>
        <p:nvSpPr>
          <p:cNvPr name="TextBox 8" id="8"/>
          <p:cNvSpPr txBox="true"/>
          <p:nvPr/>
        </p:nvSpPr>
        <p:spPr>
          <a:xfrm rot="0">
            <a:off x="1152787" y="3328670"/>
            <a:ext cx="6913858" cy="5929630"/>
          </a:xfrm>
          <a:prstGeom prst="rect">
            <a:avLst/>
          </a:prstGeom>
        </p:spPr>
        <p:txBody>
          <a:bodyPr anchor="t" rtlCol="false" tIns="0" lIns="0" bIns="0" rIns="0">
            <a:spAutoFit/>
          </a:bodyPr>
          <a:lstStyle/>
          <a:p>
            <a:pPr>
              <a:lnSpc>
                <a:spcPts val="3919"/>
              </a:lnSpc>
              <a:spcBef>
                <a:spcPct val="0"/>
              </a:spcBef>
            </a:pPr>
            <a:r>
              <a:rPr lang="en-US" sz="2799" spc="83">
                <a:solidFill>
                  <a:srgbClr val="000000"/>
                </a:solidFill>
                <a:latin typeface="Aileron"/>
              </a:rPr>
              <a:t>MNU currently employs a faculty model for advising: professors will split up the work by department or major, and will advise students themselves either individually or in groups. Every student is assigned a faculty member from their major. Because faculty teaches the classes, they are very knowledgeable about the coursework and know the details of what the major entails, but not as much the graduation/scheduling issues.</a:t>
            </a:r>
          </a:p>
        </p:txBody>
      </p:sp>
      <p:sp>
        <p:nvSpPr>
          <p:cNvPr name="TextBox 9" id="9"/>
          <p:cNvSpPr txBox="true"/>
          <p:nvPr/>
        </p:nvSpPr>
        <p:spPr>
          <a:xfrm rot="0">
            <a:off x="10083795" y="3328670"/>
            <a:ext cx="6702694" cy="3948430"/>
          </a:xfrm>
          <a:prstGeom prst="rect">
            <a:avLst/>
          </a:prstGeom>
        </p:spPr>
        <p:txBody>
          <a:bodyPr anchor="t" rtlCol="false" tIns="0" lIns="0" bIns="0" rIns="0">
            <a:spAutoFit/>
          </a:bodyPr>
          <a:lstStyle/>
          <a:p>
            <a:pPr>
              <a:lnSpc>
                <a:spcPts val="3919"/>
              </a:lnSpc>
              <a:spcBef>
                <a:spcPct val="0"/>
              </a:spcBef>
            </a:pPr>
            <a:r>
              <a:rPr lang="en-US" sz="2799" spc="83">
                <a:solidFill>
                  <a:srgbClr val="000000"/>
                </a:solidFill>
                <a:latin typeface="Aileron"/>
              </a:rPr>
              <a:t>A professional model of advising has full time staff designated just for academic advising- they would not be teachers, just advisors. As full-time advisors, they would be experts in scheduling and 4-year plans, but may not have knowledge about major- or career-specific questions.</a:t>
            </a:r>
          </a:p>
        </p:txBody>
      </p:sp>
      <p:grpSp>
        <p:nvGrpSpPr>
          <p:cNvPr name="Group 10" id="10"/>
          <p:cNvGrpSpPr/>
          <p:nvPr/>
        </p:nvGrpSpPr>
        <p:grpSpPr>
          <a:xfrm rot="0">
            <a:off x="2000002" y="592152"/>
            <a:ext cx="14287996" cy="1159261"/>
            <a:chOff x="0" y="0"/>
            <a:chExt cx="19050662" cy="1545681"/>
          </a:xfrm>
        </p:grpSpPr>
        <p:sp>
          <p:nvSpPr>
            <p:cNvPr name="TextBox 11" id="11"/>
            <p:cNvSpPr txBox="true"/>
            <p:nvPr/>
          </p:nvSpPr>
          <p:spPr>
            <a:xfrm rot="0">
              <a:off x="0" y="1122771"/>
              <a:ext cx="19050662" cy="422910"/>
            </a:xfrm>
            <a:prstGeom prst="rect">
              <a:avLst/>
            </a:prstGeom>
          </p:spPr>
          <p:txBody>
            <a:bodyPr anchor="t" rtlCol="false" tIns="0" lIns="0" bIns="0" rIns="0">
              <a:spAutoFit/>
            </a:bodyPr>
            <a:lstStyle/>
            <a:p>
              <a:pPr algn="ctr">
                <a:lnSpc>
                  <a:spcPts val="2700"/>
                </a:lnSpc>
              </a:pPr>
            </a:p>
          </p:txBody>
        </p:sp>
        <p:sp>
          <p:nvSpPr>
            <p:cNvPr name="TextBox 12" id="12"/>
            <p:cNvSpPr txBox="true"/>
            <p:nvPr/>
          </p:nvSpPr>
          <p:spPr>
            <a:xfrm rot="0">
              <a:off x="0" y="-9525"/>
              <a:ext cx="19050662" cy="1025525"/>
            </a:xfrm>
            <a:prstGeom prst="rect">
              <a:avLst/>
            </a:prstGeom>
          </p:spPr>
          <p:txBody>
            <a:bodyPr anchor="t" rtlCol="false" tIns="0" lIns="0" bIns="0" rIns="0">
              <a:spAutoFit/>
            </a:bodyPr>
            <a:lstStyle/>
            <a:p>
              <a:pPr algn="ctr">
                <a:lnSpc>
                  <a:spcPts val="6000"/>
                </a:lnSpc>
              </a:pPr>
              <a:r>
                <a:rPr lang="en-US" sz="5000">
                  <a:solidFill>
                    <a:srgbClr val="191919"/>
                  </a:solidFill>
                  <a:latin typeface="Aileron Bold"/>
                </a:rPr>
                <a:t>ADVISING MODEL DEFINITIONS</a:t>
              </a:r>
            </a:p>
          </p:txBody>
        </p:sp>
      </p:grpSp>
      <p:sp>
        <p:nvSpPr>
          <p:cNvPr name="TextBox 13" id="13"/>
          <p:cNvSpPr txBox="true"/>
          <p:nvPr/>
        </p:nvSpPr>
        <p:spPr>
          <a:xfrm rot="0">
            <a:off x="2456223" y="2270932"/>
            <a:ext cx="4306984" cy="466725"/>
          </a:xfrm>
          <a:prstGeom prst="rect">
            <a:avLst/>
          </a:prstGeom>
        </p:spPr>
        <p:txBody>
          <a:bodyPr anchor="t" rtlCol="false" tIns="0" lIns="0" bIns="0" rIns="0">
            <a:spAutoFit/>
          </a:bodyPr>
          <a:lstStyle/>
          <a:p>
            <a:pPr algn="ctr">
              <a:lnSpc>
                <a:spcPts val="3600"/>
              </a:lnSpc>
            </a:pPr>
            <a:r>
              <a:rPr lang="en-US" sz="3000">
                <a:solidFill>
                  <a:srgbClr val="191919"/>
                </a:solidFill>
                <a:latin typeface="Aileron Bold"/>
              </a:rPr>
              <a:t>FACULTY MODEL:</a:t>
            </a:r>
          </a:p>
        </p:txBody>
      </p:sp>
      <p:sp>
        <p:nvSpPr>
          <p:cNvPr name="TextBox 14" id="14"/>
          <p:cNvSpPr txBox="true"/>
          <p:nvPr/>
        </p:nvSpPr>
        <p:spPr>
          <a:xfrm rot="0">
            <a:off x="10993020" y="2270932"/>
            <a:ext cx="4884244" cy="466725"/>
          </a:xfrm>
          <a:prstGeom prst="rect">
            <a:avLst/>
          </a:prstGeom>
        </p:spPr>
        <p:txBody>
          <a:bodyPr anchor="t" rtlCol="false" tIns="0" lIns="0" bIns="0" rIns="0">
            <a:spAutoFit/>
          </a:bodyPr>
          <a:lstStyle/>
          <a:p>
            <a:pPr algn="ctr">
              <a:lnSpc>
                <a:spcPts val="3600"/>
              </a:lnSpc>
            </a:pPr>
            <a:r>
              <a:rPr lang="en-US" sz="3000">
                <a:solidFill>
                  <a:srgbClr val="191919"/>
                </a:solidFill>
                <a:latin typeface="Aileron Bold"/>
              </a:rPr>
              <a:t>PROFESSIONAL MODEL:</a:t>
            </a:r>
          </a:p>
        </p:txBody>
      </p:sp>
    </p:spTree>
  </p:cSld>
  <p:clrMapOvr>
    <a:masterClrMapping/>
  </p:clrMapOvr>
</p:sld>
</file>

<file path=ppt/slides/slide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4693566"/>
          <a:ext cx="16230600" cy="4853497"/>
        </p:xfrm>
        <a:graphic>
          <a:graphicData uri="http://schemas.openxmlformats.org/drawingml/2006/table">
            <a:tbl>
              <a:tblPr/>
              <a:tblGrid>
                <a:gridCol w="3784663"/>
                <a:gridCol w="3784663"/>
                <a:gridCol w="3784663"/>
                <a:gridCol w="3784663"/>
              </a:tblGrid>
              <a:tr h="1609026">
                <a:tc rowSpan="2">
                  <a:txBody>
                    <a:bodyPr anchor="t" rtlCol="false"/>
                    <a:lstStyle/>
                    <a:p>
                      <a:pPr algn="ctr">
                        <a:lnSpc>
                          <a:spcPts val="3120"/>
                        </a:lnSpc>
                        <a:defRPr/>
                      </a:pPr>
                      <a:r>
                        <a:rPr lang="en-US" sz="2400" spc="36">
                          <a:solidFill>
                            <a:srgbClr val="191919"/>
                          </a:solidFill>
                          <a:latin typeface="Aileron Bold"/>
                        </a:rPr>
                        <a:t>PERCEPTION OF CURRENT ADVISING MODEL</a:t>
                      </a:r>
                      <a:endParaRPr lang="en-US" sz="1100"/>
                    </a:p>
                    <a:p>
                      <a:pPr algn="ctr">
                        <a:lnSpc>
                          <a:spcPts val="3120"/>
                        </a:lnSpc>
                      </a:pPr>
                    </a:p>
                    <a:p>
                      <a:pPr algn="ctr">
                        <a:lnSpc>
                          <a:spcPts val="2340"/>
                        </a:lnSpc>
                      </a:pPr>
                      <a:r>
                        <a:rPr lang="en-US" sz="1800" spc="26">
                          <a:solidFill>
                            <a:srgbClr val="191919"/>
                          </a:solidFill>
                          <a:latin typeface="Aileron"/>
                        </a:rPr>
                        <a:t>THE OPINION OF STUDENTS VARY BASED OFF THE INCONSTANT MODEL OF FACULTY ADVISING. </a:t>
                      </a:r>
                    </a:p>
                    <a:p>
                      <a:pPr algn="ctr">
                        <a:lnSpc>
                          <a:spcPts val="2340"/>
                        </a:lnSpc>
                      </a:pPr>
                      <a:r>
                        <a:rPr lang="en-US" sz="1800" spc="26">
                          <a:solidFill>
                            <a:srgbClr val="191919"/>
                          </a:solidFill>
                          <a:latin typeface="Aileron"/>
                        </a:rPr>
                        <a:t>“I GOT REALLY LUCKY BECAUSE MY ADVISOR STAYS ORGANIZED” - PARTICIPANT #7</a:t>
                      </a:r>
                    </a:p>
                    <a:p>
                      <a:pPr algn="ctr">
                        <a:lnSpc>
                          <a:spcPts val="2340"/>
                        </a:lnSpc>
                      </a:pPr>
                      <a:r>
                        <a:rPr lang="en-US" sz="1800" spc="26">
                          <a:solidFill>
                            <a:srgbClr val="191919"/>
                          </a:solidFill>
                          <a:latin typeface="Aileron"/>
                        </a:rPr>
                        <a:t>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PROS OF CURRENT MODEL</a:t>
                      </a:r>
                      <a:endParaRPr lang="en-US" sz="1100"/>
                    </a:p>
                    <a:p>
                      <a:pPr algn="ctr">
                        <a:lnSpc>
                          <a:spcPts val="3120"/>
                        </a:lnSpc>
                      </a:pPr>
                    </a:p>
                    <a:p>
                      <a:pPr algn="ctr">
                        <a:lnSpc>
                          <a:spcPts val="2340"/>
                        </a:lnSpc>
                      </a:pPr>
                      <a:r>
                        <a:rPr lang="en-US" sz="1800" spc="26">
                          <a:solidFill>
                            <a:srgbClr val="191919"/>
                          </a:solidFill>
                          <a:latin typeface="Aileron"/>
                        </a:rPr>
                        <a:t>Faculty get to know students better and vice versa.</a:t>
                      </a:r>
                    </a:p>
                    <a:p>
                      <a:pPr algn="ctr">
                        <a:lnSpc>
                          <a:spcPts val="2340"/>
                        </a:lnSpc>
                      </a:pPr>
                      <a:r>
                        <a:rPr lang="en-US" sz="1800" spc="26">
                          <a:solidFill>
                            <a:srgbClr val="191919"/>
                          </a:solidFill>
                          <a:latin typeface="Aileron"/>
                        </a:rPr>
                        <a:t>Faculty have more knowledge of specific coursework that relates to the advisees field of study.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CONS OF CURRENT MODEL</a:t>
                      </a:r>
                      <a:endParaRPr lang="en-US" sz="1100"/>
                    </a:p>
                    <a:p>
                      <a:pPr algn="ctr">
                        <a:lnSpc>
                          <a:spcPts val="3120"/>
                        </a:lnSpc>
                      </a:pPr>
                    </a:p>
                    <a:p>
                      <a:pPr algn="ctr">
                        <a:lnSpc>
                          <a:spcPts val="2340"/>
                        </a:lnSpc>
                      </a:pPr>
                      <a:r>
                        <a:rPr lang="en-US" sz="1800" spc="26">
                          <a:solidFill>
                            <a:srgbClr val="191919"/>
                          </a:solidFill>
                          <a:latin typeface="Aileron"/>
                        </a:rPr>
                        <a:t>FACULTY ADVISORS ARE PERCEIVED AS EXTREMELY BUSY BY STUDENTS AND MAY NOT HAVE ENOUGH TIME TO GIVE NECESSARY INPUT TO ADVISEES. </a:t>
                      </a:r>
                    </a:p>
                    <a:p>
                      <a:pPr algn="ctr">
                        <a:lnSpc>
                          <a:spcPts val="2340"/>
                        </a:lnSpc>
                      </a:pPr>
                      <a:r>
                        <a:rPr lang="en-US" sz="1800" spc="26">
                          <a:solidFill>
                            <a:srgbClr val="191919"/>
                          </a:solidFill>
                          <a:latin typeface="Aileron"/>
                        </a:rPr>
                        <a:t>Non-homogeneous advising across departments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OTHER ADVISING MODELS</a:t>
                      </a:r>
                      <a:endParaRPr lang="en-US" sz="1100"/>
                    </a:p>
                    <a:p>
                      <a:pPr algn="ctr">
                        <a:lnSpc>
                          <a:spcPts val="2340"/>
                        </a:lnSpc>
                      </a:pPr>
                    </a:p>
                    <a:p>
                      <a:pPr algn="ctr">
                        <a:lnSpc>
                          <a:spcPts val="2340"/>
                        </a:lnSpc>
                      </a:pPr>
                      <a:r>
                        <a:rPr lang="en-US" sz="1800" spc="26">
                          <a:solidFill>
                            <a:srgbClr val="191919"/>
                          </a:solidFill>
                          <a:latin typeface="Aileron"/>
                        </a:rPr>
                        <a:t>While students generally prefer the faculty advising model, comments were made about the usefulness of full time advisors that could devote more time to specific goals for advisees.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3244471">
                <a:tc vMerge="true">
                  <a:txBody>
                    <a:bodyPr anchor="t" rtlCol="false"/>
                    <a:lstStyle/>
                    <a:p>
                      <a:pPr algn="ctr">
                        <a:lnSpc>
                          <a:spcPts val="3120"/>
                        </a:lnSpc>
                        <a:defRPr/>
                      </a:pPr>
                      <a:r>
                        <a:rPr lang="en-US" sz="2400" spc="36">
                          <a:solidFill>
                            <a:srgbClr val="191919"/>
                          </a:solidFill>
                          <a:latin typeface="Aileron Bold"/>
                        </a:rPr>
                        <a:t>PERCEPTION OF CURRENT ADVISING MODEL</a:t>
                      </a:r>
                      <a:endParaRPr lang="en-US" sz="1100"/>
                    </a:p>
                    <a:p>
                      <a:pPr algn="ctr">
                        <a:lnSpc>
                          <a:spcPts val="3120"/>
                        </a:lnSpc>
                      </a:pPr>
                    </a:p>
                    <a:p>
                      <a:pPr algn="ctr">
                        <a:lnSpc>
                          <a:spcPts val="2340"/>
                        </a:lnSpc>
                      </a:pPr>
                      <a:r>
                        <a:rPr lang="en-US" sz="1800" spc="26">
                          <a:solidFill>
                            <a:srgbClr val="191919"/>
                          </a:solidFill>
                          <a:latin typeface="Aileron"/>
                        </a:rPr>
                        <a:t>THE OPINION OF STUDENTS VARY BASED OFF THE INCONSTANT MODEL OF FACULTY ADVISING. </a:t>
                      </a:r>
                    </a:p>
                    <a:p>
                      <a:pPr algn="ctr">
                        <a:lnSpc>
                          <a:spcPts val="2340"/>
                        </a:lnSpc>
                      </a:pPr>
                      <a:r>
                        <a:rPr lang="en-US" sz="1800" spc="26">
                          <a:solidFill>
                            <a:srgbClr val="191919"/>
                          </a:solidFill>
                          <a:latin typeface="Aileron"/>
                        </a:rPr>
                        <a:t>“I GOT REALLY LUCKY BECAUSE MY ADVISOR STAYS ORGANIZED” - PARTICIPANT #7</a:t>
                      </a:r>
                    </a:p>
                    <a:p>
                      <a:pPr algn="ctr">
                        <a:lnSpc>
                          <a:spcPts val="2340"/>
                        </a:lnSpc>
                      </a:pPr>
                      <a:r>
                        <a:rPr lang="en-US" sz="1800" spc="26">
                          <a:solidFill>
                            <a:srgbClr val="191919"/>
                          </a:solidFill>
                          <a:latin typeface="Aileron"/>
                        </a:rPr>
                        <a:t>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PROS OF CURRENT MODEL</a:t>
                      </a:r>
                      <a:endParaRPr lang="en-US" sz="1100"/>
                    </a:p>
                    <a:p>
                      <a:pPr algn="ctr">
                        <a:lnSpc>
                          <a:spcPts val="3120"/>
                        </a:lnSpc>
                      </a:pPr>
                    </a:p>
                    <a:p>
                      <a:pPr algn="ctr">
                        <a:lnSpc>
                          <a:spcPts val="2340"/>
                        </a:lnSpc>
                      </a:pPr>
                      <a:r>
                        <a:rPr lang="en-US" sz="1800" spc="26">
                          <a:solidFill>
                            <a:srgbClr val="191919"/>
                          </a:solidFill>
                          <a:latin typeface="Aileron"/>
                        </a:rPr>
                        <a:t>Faculty get to know students better and vice versa.</a:t>
                      </a:r>
                    </a:p>
                    <a:p>
                      <a:pPr algn="ctr">
                        <a:lnSpc>
                          <a:spcPts val="2340"/>
                        </a:lnSpc>
                      </a:pPr>
                      <a:r>
                        <a:rPr lang="en-US" sz="1800" spc="26">
                          <a:solidFill>
                            <a:srgbClr val="191919"/>
                          </a:solidFill>
                          <a:latin typeface="Aileron"/>
                        </a:rPr>
                        <a:t>Faculty have more knowledge of specific coursework that relates to the advisees field of study.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CONS OF CURRENT MODEL</a:t>
                      </a:r>
                      <a:endParaRPr lang="en-US" sz="1100"/>
                    </a:p>
                    <a:p>
                      <a:pPr algn="ctr">
                        <a:lnSpc>
                          <a:spcPts val="3120"/>
                        </a:lnSpc>
                      </a:pPr>
                    </a:p>
                    <a:p>
                      <a:pPr algn="ctr">
                        <a:lnSpc>
                          <a:spcPts val="2340"/>
                        </a:lnSpc>
                      </a:pPr>
                      <a:r>
                        <a:rPr lang="en-US" sz="1800" spc="26">
                          <a:solidFill>
                            <a:srgbClr val="191919"/>
                          </a:solidFill>
                          <a:latin typeface="Aileron"/>
                        </a:rPr>
                        <a:t>FACULTY ADVISORS ARE PERCEIVED AS EXTREMELY BUSY BY STUDENTS AND MAY NOT HAVE ENOUGH TIME TO GIVE NECESSARY INPUT TO ADVISEES. </a:t>
                      </a:r>
                    </a:p>
                    <a:p>
                      <a:pPr algn="ctr">
                        <a:lnSpc>
                          <a:spcPts val="2340"/>
                        </a:lnSpc>
                      </a:pPr>
                      <a:r>
                        <a:rPr lang="en-US" sz="1800" spc="26">
                          <a:solidFill>
                            <a:srgbClr val="191919"/>
                          </a:solidFill>
                          <a:latin typeface="Aileron"/>
                        </a:rPr>
                        <a:t>Non-homogeneous advising across departments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OTHER ADVISING MODELS</a:t>
                      </a:r>
                      <a:endParaRPr lang="en-US" sz="1100"/>
                    </a:p>
                    <a:p>
                      <a:pPr algn="ctr">
                        <a:lnSpc>
                          <a:spcPts val="2340"/>
                        </a:lnSpc>
                      </a:pPr>
                    </a:p>
                    <a:p>
                      <a:pPr algn="ctr">
                        <a:lnSpc>
                          <a:spcPts val="2340"/>
                        </a:lnSpc>
                      </a:pPr>
                      <a:r>
                        <a:rPr lang="en-US" sz="1800" spc="26">
                          <a:solidFill>
                            <a:srgbClr val="191919"/>
                          </a:solidFill>
                          <a:latin typeface="Aileron"/>
                        </a:rPr>
                        <a:t>While students generally prefer the faculty advising model, comments were made about the usefulness of full time advisors that could devote more time to specific goals for advisees. </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bl>
          </a:graphicData>
        </a:graphic>
      </p:graphicFrame>
      <p:grpSp>
        <p:nvGrpSpPr>
          <p:cNvPr name="Group 3" id="3"/>
          <p:cNvGrpSpPr/>
          <p:nvPr/>
        </p:nvGrpSpPr>
        <p:grpSpPr>
          <a:xfrm rot="0">
            <a:off x="1028700" y="2513412"/>
            <a:ext cx="7443355" cy="1854702"/>
            <a:chOff x="0" y="0"/>
            <a:chExt cx="1960390" cy="488481"/>
          </a:xfrm>
        </p:grpSpPr>
        <p:sp>
          <p:nvSpPr>
            <p:cNvPr name="Freeform 4" id="4"/>
            <p:cNvSpPr/>
            <p:nvPr/>
          </p:nvSpPr>
          <p:spPr>
            <a:xfrm flipH="false" flipV="false" rot="0">
              <a:off x="0" y="0"/>
              <a:ext cx="1960390" cy="488481"/>
            </a:xfrm>
            <a:custGeom>
              <a:avLst/>
              <a:gdLst/>
              <a:ahLst/>
              <a:cxnLst/>
              <a:rect r="r" b="b" t="t" l="l"/>
              <a:pathLst>
                <a:path h="488481" w="1960390">
                  <a:moveTo>
                    <a:pt x="53046" y="0"/>
                  </a:moveTo>
                  <a:lnTo>
                    <a:pt x="1907344" y="0"/>
                  </a:lnTo>
                  <a:cubicBezTo>
                    <a:pt x="1921413" y="0"/>
                    <a:pt x="1934905" y="5589"/>
                    <a:pt x="1944853" y="15537"/>
                  </a:cubicBezTo>
                  <a:cubicBezTo>
                    <a:pt x="1954801" y="25485"/>
                    <a:pt x="1960390" y="38977"/>
                    <a:pt x="1960390" y="53046"/>
                  </a:cubicBezTo>
                  <a:lnTo>
                    <a:pt x="1960390" y="435435"/>
                  </a:lnTo>
                  <a:cubicBezTo>
                    <a:pt x="1960390" y="464732"/>
                    <a:pt x="1936640" y="488481"/>
                    <a:pt x="1907344" y="488481"/>
                  </a:cubicBezTo>
                  <a:lnTo>
                    <a:pt x="53046" y="488481"/>
                  </a:lnTo>
                  <a:cubicBezTo>
                    <a:pt x="38977" y="488481"/>
                    <a:pt x="25485" y="482892"/>
                    <a:pt x="15537" y="472944"/>
                  </a:cubicBezTo>
                  <a:cubicBezTo>
                    <a:pt x="5589" y="462996"/>
                    <a:pt x="0" y="449504"/>
                    <a:pt x="0" y="435435"/>
                  </a:cubicBezTo>
                  <a:lnTo>
                    <a:pt x="0" y="53046"/>
                  </a:lnTo>
                  <a:cubicBezTo>
                    <a:pt x="0" y="38977"/>
                    <a:pt x="5589" y="25485"/>
                    <a:pt x="15537" y="15537"/>
                  </a:cubicBezTo>
                  <a:cubicBezTo>
                    <a:pt x="25485" y="5589"/>
                    <a:pt x="38977" y="0"/>
                    <a:pt x="53046" y="0"/>
                  </a:cubicBezTo>
                  <a:close/>
                </a:path>
              </a:pathLst>
            </a:custGeom>
            <a:solidFill>
              <a:srgbClr val="8DC6E8"/>
            </a:solidFill>
          </p:spPr>
        </p:sp>
        <p:sp>
          <p:nvSpPr>
            <p:cNvPr name="TextBox 5" id="5"/>
            <p:cNvSpPr txBox="true"/>
            <p:nvPr/>
          </p:nvSpPr>
          <p:spPr>
            <a:xfrm>
              <a:off x="0" y="-47625"/>
              <a:ext cx="1960390" cy="536106"/>
            </a:xfrm>
            <a:prstGeom prst="rect">
              <a:avLst/>
            </a:prstGeom>
          </p:spPr>
          <p:txBody>
            <a:bodyPr anchor="ctr" rtlCol="false" tIns="50800" lIns="50800" bIns="50800" rIns="50800"/>
            <a:lstStyle/>
            <a:p>
              <a:pPr algn="ctr">
                <a:lnSpc>
                  <a:spcPts val="2939"/>
                </a:lnSpc>
              </a:pPr>
            </a:p>
          </p:txBody>
        </p:sp>
      </p:grpSp>
      <p:grpSp>
        <p:nvGrpSpPr>
          <p:cNvPr name="Group 6" id="6"/>
          <p:cNvGrpSpPr/>
          <p:nvPr/>
        </p:nvGrpSpPr>
        <p:grpSpPr>
          <a:xfrm rot="0">
            <a:off x="9815945" y="2487456"/>
            <a:ext cx="7443355" cy="1854702"/>
            <a:chOff x="0" y="0"/>
            <a:chExt cx="1960390" cy="488481"/>
          </a:xfrm>
        </p:grpSpPr>
        <p:sp>
          <p:nvSpPr>
            <p:cNvPr name="Freeform 7" id="7"/>
            <p:cNvSpPr/>
            <p:nvPr/>
          </p:nvSpPr>
          <p:spPr>
            <a:xfrm flipH="false" flipV="false" rot="0">
              <a:off x="0" y="0"/>
              <a:ext cx="1960390" cy="488481"/>
            </a:xfrm>
            <a:custGeom>
              <a:avLst/>
              <a:gdLst/>
              <a:ahLst/>
              <a:cxnLst/>
              <a:rect r="r" b="b" t="t" l="l"/>
              <a:pathLst>
                <a:path h="488481" w="1960390">
                  <a:moveTo>
                    <a:pt x="53046" y="0"/>
                  </a:moveTo>
                  <a:lnTo>
                    <a:pt x="1907344" y="0"/>
                  </a:lnTo>
                  <a:cubicBezTo>
                    <a:pt x="1921413" y="0"/>
                    <a:pt x="1934905" y="5589"/>
                    <a:pt x="1944853" y="15537"/>
                  </a:cubicBezTo>
                  <a:cubicBezTo>
                    <a:pt x="1954801" y="25485"/>
                    <a:pt x="1960390" y="38977"/>
                    <a:pt x="1960390" y="53046"/>
                  </a:cubicBezTo>
                  <a:lnTo>
                    <a:pt x="1960390" y="435435"/>
                  </a:lnTo>
                  <a:cubicBezTo>
                    <a:pt x="1960390" y="464732"/>
                    <a:pt x="1936640" y="488481"/>
                    <a:pt x="1907344" y="488481"/>
                  </a:cubicBezTo>
                  <a:lnTo>
                    <a:pt x="53046" y="488481"/>
                  </a:lnTo>
                  <a:cubicBezTo>
                    <a:pt x="38977" y="488481"/>
                    <a:pt x="25485" y="482892"/>
                    <a:pt x="15537" y="472944"/>
                  </a:cubicBezTo>
                  <a:cubicBezTo>
                    <a:pt x="5589" y="462996"/>
                    <a:pt x="0" y="449504"/>
                    <a:pt x="0" y="435435"/>
                  </a:cubicBezTo>
                  <a:lnTo>
                    <a:pt x="0" y="53046"/>
                  </a:lnTo>
                  <a:cubicBezTo>
                    <a:pt x="0" y="38977"/>
                    <a:pt x="5589" y="25485"/>
                    <a:pt x="15537" y="15537"/>
                  </a:cubicBezTo>
                  <a:cubicBezTo>
                    <a:pt x="25485" y="5589"/>
                    <a:pt x="38977" y="0"/>
                    <a:pt x="53046" y="0"/>
                  </a:cubicBezTo>
                  <a:close/>
                </a:path>
              </a:pathLst>
            </a:custGeom>
            <a:solidFill>
              <a:srgbClr val="8DC6E8"/>
            </a:solidFill>
          </p:spPr>
        </p:sp>
        <p:sp>
          <p:nvSpPr>
            <p:cNvPr name="TextBox 8" id="8"/>
            <p:cNvSpPr txBox="true"/>
            <p:nvPr/>
          </p:nvSpPr>
          <p:spPr>
            <a:xfrm>
              <a:off x="0" y="-47625"/>
              <a:ext cx="1960390" cy="536106"/>
            </a:xfrm>
            <a:prstGeom prst="rect">
              <a:avLst/>
            </a:prstGeom>
          </p:spPr>
          <p:txBody>
            <a:bodyPr anchor="ctr" rtlCol="false" tIns="50800" lIns="50800" bIns="50800" rIns="50800"/>
            <a:lstStyle/>
            <a:p>
              <a:pPr algn="ctr">
                <a:lnSpc>
                  <a:spcPts val="2939"/>
                </a:lnSpc>
              </a:pPr>
            </a:p>
          </p:txBody>
        </p:sp>
      </p:grpSp>
      <p:grpSp>
        <p:nvGrpSpPr>
          <p:cNvPr name="Group 9" id="9"/>
          <p:cNvGrpSpPr/>
          <p:nvPr/>
        </p:nvGrpSpPr>
        <p:grpSpPr>
          <a:xfrm rot="0">
            <a:off x="2000002" y="592152"/>
            <a:ext cx="14287996" cy="1921261"/>
            <a:chOff x="0" y="0"/>
            <a:chExt cx="19050662" cy="2561681"/>
          </a:xfrm>
        </p:grpSpPr>
        <p:sp>
          <p:nvSpPr>
            <p:cNvPr name="TextBox 10" id="10"/>
            <p:cNvSpPr txBox="true"/>
            <p:nvPr/>
          </p:nvSpPr>
          <p:spPr>
            <a:xfrm rot="0">
              <a:off x="0" y="2138771"/>
              <a:ext cx="19050662" cy="422910"/>
            </a:xfrm>
            <a:prstGeom prst="rect">
              <a:avLst/>
            </a:prstGeom>
          </p:spPr>
          <p:txBody>
            <a:bodyPr anchor="t" rtlCol="false" tIns="0" lIns="0" bIns="0" rIns="0">
              <a:spAutoFit/>
            </a:bodyPr>
            <a:lstStyle/>
            <a:p>
              <a:pPr algn="ctr">
                <a:lnSpc>
                  <a:spcPts val="2700"/>
                </a:lnSpc>
              </a:pPr>
            </a:p>
          </p:txBody>
        </p:sp>
        <p:sp>
          <p:nvSpPr>
            <p:cNvPr name="TextBox 11" id="11"/>
            <p:cNvSpPr txBox="true"/>
            <p:nvPr/>
          </p:nvSpPr>
          <p:spPr>
            <a:xfrm rot="0">
              <a:off x="0" y="-9525"/>
              <a:ext cx="19050662" cy="2041525"/>
            </a:xfrm>
            <a:prstGeom prst="rect">
              <a:avLst/>
            </a:prstGeom>
          </p:spPr>
          <p:txBody>
            <a:bodyPr anchor="t" rtlCol="false" tIns="0" lIns="0" bIns="0" rIns="0">
              <a:spAutoFit/>
            </a:bodyPr>
            <a:lstStyle/>
            <a:p>
              <a:pPr algn="ctr">
                <a:lnSpc>
                  <a:spcPts val="6000"/>
                </a:lnSpc>
              </a:pPr>
              <a:r>
                <a:rPr lang="en-US" sz="5000">
                  <a:solidFill>
                    <a:srgbClr val="191919"/>
                  </a:solidFill>
                  <a:latin typeface="Aileron Bold"/>
                </a:rPr>
                <a:t>FOCUS GROUP FINDINGS</a:t>
              </a:r>
            </a:p>
            <a:p>
              <a:pPr algn="ctr">
                <a:lnSpc>
                  <a:spcPts val="6000"/>
                </a:lnSpc>
              </a:pPr>
              <a:r>
                <a:rPr lang="en-US" sz="5000">
                  <a:solidFill>
                    <a:srgbClr val="191919"/>
                  </a:solidFill>
                  <a:latin typeface="Aileron Bold"/>
                </a:rPr>
                <a:t>OBJECTIVE 2</a:t>
              </a:r>
            </a:p>
          </p:txBody>
        </p:sp>
      </p:grpSp>
      <p:sp>
        <p:nvSpPr>
          <p:cNvPr name="TextBox 12" id="12"/>
          <p:cNvSpPr txBox="true"/>
          <p:nvPr/>
        </p:nvSpPr>
        <p:spPr>
          <a:xfrm rot="0">
            <a:off x="1477787" y="2869263"/>
            <a:ext cx="6545181" cy="1169670"/>
          </a:xfrm>
          <a:prstGeom prst="rect">
            <a:avLst/>
          </a:prstGeom>
        </p:spPr>
        <p:txBody>
          <a:bodyPr anchor="t" rtlCol="false" tIns="0" lIns="0" bIns="0" rIns="0">
            <a:spAutoFit/>
          </a:bodyPr>
          <a:lstStyle/>
          <a:p>
            <a:pPr algn="ctr">
              <a:lnSpc>
                <a:spcPts val="3120"/>
              </a:lnSpc>
              <a:spcBef>
                <a:spcPct val="0"/>
              </a:spcBef>
            </a:pPr>
            <a:r>
              <a:rPr lang="en-US" sz="2400" spc="120">
                <a:solidFill>
                  <a:srgbClr val="191919"/>
                </a:solidFill>
                <a:latin typeface="Aileron"/>
              </a:rPr>
              <a:t>[There have b]</a:t>
            </a:r>
            <a:r>
              <a:rPr lang="en-US" sz="2400" spc="120">
                <a:solidFill>
                  <a:srgbClr val="191919"/>
                </a:solidFill>
                <a:latin typeface="Aileron"/>
              </a:rPr>
              <a:t>een mistakes, he doesn't really know what's going on with me”</a:t>
            </a:r>
          </a:p>
          <a:p>
            <a:pPr algn="ctr">
              <a:lnSpc>
                <a:spcPts val="3120"/>
              </a:lnSpc>
              <a:spcBef>
                <a:spcPct val="0"/>
              </a:spcBef>
            </a:pPr>
            <a:r>
              <a:rPr lang="en-US" sz="2400" spc="120">
                <a:solidFill>
                  <a:srgbClr val="191919"/>
                </a:solidFill>
                <a:latin typeface="Aileron"/>
              </a:rPr>
              <a:t>- Participant #8 </a:t>
            </a:r>
          </a:p>
        </p:txBody>
      </p:sp>
      <p:sp>
        <p:nvSpPr>
          <p:cNvPr name="TextBox 13" id="13"/>
          <p:cNvSpPr txBox="true"/>
          <p:nvPr/>
        </p:nvSpPr>
        <p:spPr>
          <a:xfrm rot="0">
            <a:off x="10846057" y="2794968"/>
            <a:ext cx="5383131" cy="1243965"/>
          </a:xfrm>
          <a:prstGeom prst="rect">
            <a:avLst/>
          </a:prstGeom>
        </p:spPr>
        <p:txBody>
          <a:bodyPr anchor="t" rtlCol="false" tIns="0" lIns="0" bIns="0" rIns="0">
            <a:spAutoFit/>
          </a:bodyPr>
          <a:lstStyle/>
          <a:p>
            <a:pPr algn="ctr">
              <a:lnSpc>
                <a:spcPts val="3359"/>
              </a:lnSpc>
              <a:spcBef>
                <a:spcPct val="0"/>
              </a:spcBef>
            </a:pPr>
            <a:r>
              <a:rPr lang="en-US" sz="2400" spc="72">
                <a:solidFill>
                  <a:srgbClr val="191919"/>
                </a:solidFill>
                <a:latin typeface="Aileron"/>
              </a:rPr>
              <a:t>Maybe if we have full time advisors there wouldn't be as many mistakes”</a:t>
            </a:r>
          </a:p>
          <a:p>
            <a:pPr algn="ctr">
              <a:lnSpc>
                <a:spcPts val="3359"/>
              </a:lnSpc>
              <a:spcBef>
                <a:spcPct val="0"/>
              </a:spcBef>
            </a:pPr>
            <a:r>
              <a:rPr lang="en-US" sz="2400" spc="72">
                <a:solidFill>
                  <a:srgbClr val="191919"/>
                </a:solidFill>
                <a:latin typeface="Aileron"/>
              </a:rPr>
              <a:t>- Participant #9 </a:t>
            </a:r>
          </a:p>
        </p:txBody>
      </p:sp>
      <p:sp>
        <p:nvSpPr>
          <p:cNvPr name="TextBox 14" id="14"/>
          <p:cNvSpPr txBox="true"/>
          <p:nvPr/>
        </p:nvSpPr>
        <p:spPr>
          <a:xfrm rot="0">
            <a:off x="801132" y="1201067"/>
            <a:ext cx="922065" cy="3492499"/>
          </a:xfrm>
          <a:prstGeom prst="rect">
            <a:avLst/>
          </a:prstGeom>
        </p:spPr>
        <p:txBody>
          <a:bodyPr anchor="t" rtlCol="false" tIns="0" lIns="0" bIns="0" rIns="0">
            <a:spAutoFit/>
          </a:bodyPr>
          <a:lstStyle/>
          <a:p>
            <a:pPr algn="ctr">
              <a:lnSpc>
                <a:spcPts val="28000"/>
              </a:lnSpc>
              <a:spcBef>
                <a:spcPct val="0"/>
              </a:spcBef>
            </a:pPr>
            <a:r>
              <a:rPr lang="en-US" sz="20000" spc="600">
                <a:solidFill>
                  <a:srgbClr val="002B68"/>
                </a:solidFill>
                <a:latin typeface="Arimo"/>
              </a:rPr>
              <a:t>“</a:t>
            </a:r>
          </a:p>
        </p:txBody>
      </p:sp>
      <p:sp>
        <p:nvSpPr>
          <p:cNvPr name="TextBox 15" id="15"/>
          <p:cNvSpPr txBox="true"/>
          <p:nvPr/>
        </p:nvSpPr>
        <p:spPr>
          <a:xfrm rot="0">
            <a:off x="9579138" y="1201067"/>
            <a:ext cx="922065" cy="3492499"/>
          </a:xfrm>
          <a:prstGeom prst="rect">
            <a:avLst/>
          </a:prstGeom>
        </p:spPr>
        <p:txBody>
          <a:bodyPr anchor="t" rtlCol="false" tIns="0" lIns="0" bIns="0" rIns="0">
            <a:spAutoFit/>
          </a:bodyPr>
          <a:lstStyle/>
          <a:p>
            <a:pPr algn="ctr">
              <a:lnSpc>
                <a:spcPts val="28000"/>
              </a:lnSpc>
              <a:spcBef>
                <a:spcPct val="0"/>
              </a:spcBef>
            </a:pPr>
            <a:r>
              <a:rPr lang="en-US" sz="20000" spc="600">
                <a:solidFill>
                  <a:srgbClr val="002B68"/>
                </a:solidFill>
                <a:latin typeface="Arimo"/>
              </a:rPr>
              <a:t>“</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94022" y="2733823"/>
            <a:ext cx="9325548" cy="5613291"/>
          </a:xfrm>
          <a:custGeom>
            <a:avLst/>
            <a:gdLst/>
            <a:ahLst/>
            <a:cxnLst/>
            <a:rect r="r" b="b" t="t" l="l"/>
            <a:pathLst>
              <a:path h="5613291" w="9325548">
                <a:moveTo>
                  <a:pt x="0" y="0"/>
                </a:moveTo>
                <a:lnTo>
                  <a:pt x="9325548" y="0"/>
                </a:lnTo>
                <a:lnTo>
                  <a:pt x="9325548" y="5613291"/>
                </a:lnTo>
                <a:lnTo>
                  <a:pt x="0" y="5613291"/>
                </a:lnTo>
                <a:lnTo>
                  <a:pt x="0" y="0"/>
                </a:lnTo>
                <a:close/>
              </a:path>
            </a:pathLst>
          </a:custGeom>
          <a:blipFill>
            <a:blip r:embed="rId3"/>
            <a:stretch>
              <a:fillRect l="0" t="0" r="0" b="0"/>
            </a:stretch>
          </a:blipFill>
        </p:spPr>
      </p:sp>
      <p:sp>
        <p:nvSpPr>
          <p:cNvPr name="TextBox 3" id="3"/>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2: Survey Findings</a:t>
            </a:r>
          </a:p>
        </p:txBody>
      </p:sp>
      <p:sp>
        <p:nvSpPr>
          <p:cNvPr name="TextBox 4" id="4"/>
          <p:cNvSpPr txBox="true"/>
          <p:nvPr/>
        </p:nvSpPr>
        <p:spPr>
          <a:xfrm rot="0">
            <a:off x="1094022" y="8461316"/>
            <a:ext cx="3640113"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Closed-ended149 responses</a:t>
            </a:r>
          </a:p>
        </p:txBody>
      </p:sp>
      <p:sp>
        <p:nvSpPr>
          <p:cNvPr name="TextBox 5" id="5"/>
          <p:cNvSpPr txBox="true"/>
          <p:nvPr/>
        </p:nvSpPr>
        <p:spPr>
          <a:xfrm rot="0">
            <a:off x="9139238" y="4274503"/>
            <a:ext cx="9525" cy="1566544"/>
          </a:xfrm>
          <a:prstGeom prst="rect">
            <a:avLst/>
          </a:prstGeom>
        </p:spPr>
        <p:txBody>
          <a:bodyPr anchor="t" rtlCol="false" tIns="0" lIns="0" bIns="0" rIns="0">
            <a:spAutoFit/>
          </a:bodyPr>
          <a:lstStyle/>
          <a:p>
            <a:pPr algn="ctr">
              <a:lnSpc>
                <a:spcPts val="12880"/>
              </a:lnSpc>
            </a:pPr>
          </a:p>
        </p:txBody>
      </p:sp>
      <p:sp>
        <p:nvSpPr>
          <p:cNvPr name="TextBox 6" id="6"/>
          <p:cNvSpPr txBox="true"/>
          <p:nvPr/>
        </p:nvSpPr>
        <p:spPr>
          <a:xfrm rot="0">
            <a:off x="10419570" y="2676673"/>
            <a:ext cx="6381819" cy="4023225"/>
          </a:xfrm>
          <a:prstGeom prst="rect">
            <a:avLst/>
          </a:prstGeom>
        </p:spPr>
        <p:txBody>
          <a:bodyPr anchor="t" rtlCol="false" tIns="0" lIns="0" bIns="0" rIns="0">
            <a:spAutoFit/>
          </a:bodyPr>
          <a:lstStyle/>
          <a:p>
            <a:pPr marL="616466" indent="-308233" lvl="1">
              <a:lnSpc>
                <a:spcPts val="3997"/>
              </a:lnSpc>
              <a:buFont typeface="Arial"/>
              <a:buChar char="•"/>
            </a:pPr>
            <a:r>
              <a:rPr lang="en-US" sz="2855" spc="85">
                <a:solidFill>
                  <a:srgbClr val="000000"/>
                </a:solidFill>
                <a:latin typeface="Aileron"/>
              </a:rPr>
              <a:t>Majority of students agree faculty advising is only moderately necessary.</a:t>
            </a:r>
          </a:p>
          <a:p>
            <a:pPr>
              <a:lnSpc>
                <a:spcPts val="3997"/>
              </a:lnSpc>
            </a:pPr>
          </a:p>
          <a:p>
            <a:pPr marL="616466" indent="-308233" lvl="1">
              <a:lnSpc>
                <a:spcPts val="3997"/>
              </a:lnSpc>
              <a:buFont typeface="Arial"/>
              <a:buChar char="•"/>
            </a:pPr>
            <a:r>
              <a:rPr lang="en-US" sz="2855" spc="85">
                <a:solidFill>
                  <a:srgbClr val="000000"/>
                </a:solidFill>
                <a:latin typeface="Aileron"/>
              </a:rPr>
              <a:t>128 out of 149 (86%) student respondents find having a faculty advisor to be important to some degree.</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2566825"/>
            <a:ext cx="9958004" cy="6117452"/>
          </a:xfrm>
          <a:custGeom>
            <a:avLst/>
            <a:gdLst/>
            <a:ahLst/>
            <a:cxnLst/>
            <a:rect r="r" b="b" t="t" l="l"/>
            <a:pathLst>
              <a:path h="6117452" w="9958004">
                <a:moveTo>
                  <a:pt x="0" y="0"/>
                </a:moveTo>
                <a:lnTo>
                  <a:pt x="9958004" y="0"/>
                </a:lnTo>
                <a:lnTo>
                  <a:pt x="9958004" y="6117451"/>
                </a:lnTo>
                <a:lnTo>
                  <a:pt x="0" y="6117451"/>
                </a:lnTo>
                <a:lnTo>
                  <a:pt x="0" y="0"/>
                </a:lnTo>
                <a:close/>
              </a:path>
            </a:pathLst>
          </a:custGeom>
          <a:blipFill>
            <a:blip r:embed="rId3"/>
            <a:stretch>
              <a:fillRect l="0" t="0" r="0" b="0"/>
            </a:stretch>
          </a:blipFill>
        </p:spPr>
      </p:sp>
      <p:sp>
        <p:nvSpPr>
          <p:cNvPr name="TextBox 3" id="3"/>
          <p:cNvSpPr txBox="true"/>
          <p:nvPr/>
        </p:nvSpPr>
        <p:spPr>
          <a:xfrm rot="0">
            <a:off x="10986704" y="3420237"/>
            <a:ext cx="6272596" cy="6866763"/>
          </a:xfrm>
          <a:prstGeom prst="rect">
            <a:avLst/>
          </a:prstGeom>
        </p:spPr>
        <p:txBody>
          <a:bodyPr anchor="t" rtlCol="false" tIns="0" lIns="0" bIns="0" rIns="0">
            <a:spAutoFit/>
          </a:bodyPr>
          <a:lstStyle/>
          <a:p>
            <a:pPr marL="574295" indent="-287147" lvl="1">
              <a:lnSpc>
                <a:spcPts val="3724"/>
              </a:lnSpc>
              <a:buFont typeface="Arial"/>
              <a:buChar char="•"/>
            </a:pPr>
            <a:r>
              <a:rPr lang="en-US" sz="2660" spc="79">
                <a:solidFill>
                  <a:srgbClr val="000000"/>
                </a:solidFill>
                <a:latin typeface="Aileron"/>
              </a:rPr>
              <a:t>37% of students would prefer keeping a faculty advising model.</a:t>
            </a:r>
          </a:p>
          <a:p>
            <a:pPr>
              <a:lnSpc>
                <a:spcPts val="3724"/>
              </a:lnSpc>
            </a:pPr>
            <a:r>
              <a:rPr lang="en-US" sz="2660" spc="79">
                <a:solidFill>
                  <a:srgbClr val="000000"/>
                </a:solidFill>
                <a:latin typeface="Aileron"/>
              </a:rPr>
              <a:t> </a:t>
            </a:r>
          </a:p>
          <a:p>
            <a:pPr marL="574295" indent="-287147" lvl="1">
              <a:lnSpc>
                <a:spcPts val="3724"/>
              </a:lnSpc>
              <a:buFont typeface="Arial"/>
              <a:buChar char="•"/>
            </a:pPr>
            <a:r>
              <a:rPr lang="en-US" sz="2660" spc="79">
                <a:solidFill>
                  <a:srgbClr val="000000"/>
                </a:solidFill>
                <a:latin typeface="Aileron"/>
              </a:rPr>
              <a:t>Many students are open to the professional model, given certain stipulations.</a:t>
            </a:r>
          </a:p>
          <a:p>
            <a:pPr>
              <a:lnSpc>
                <a:spcPts val="3724"/>
              </a:lnSpc>
            </a:pPr>
          </a:p>
          <a:p>
            <a:pPr marL="574295" indent="-287147" lvl="1">
              <a:lnSpc>
                <a:spcPts val="3724"/>
              </a:lnSpc>
              <a:buFont typeface="Arial"/>
              <a:buChar char="•"/>
            </a:pPr>
            <a:r>
              <a:rPr lang="en-US" sz="2660" spc="79">
                <a:solidFill>
                  <a:srgbClr val="000000"/>
                </a:solidFill>
                <a:latin typeface="Aileron"/>
              </a:rPr>
              <a:t>Students list issues such as time management, organization, class knowledge, networking, and availability as problems that would need to be improved if they were to enjoy the switch from faculty to professional.  </a:t>
            </a:r>
          </a:p>
          <a:p>
            <a:pPr>
              <a:lnSpc>
                <a:spcPts val="2659"/>
              </a:lnSpc>
            </a:pPr>
          </a:p>
        </p:txBody>
      </p:sp>
      <p:sp>
        <p:nvSpPr>
          <p:cNvPr name="TextBox 4" id="4"/>
          <p:cNvSpPr txBox="true"/>
          <p:nvPr/>
        </p:nvSpPr>
        <p:spPr>
          <a:xfrm rot="0">
            <a:off x="1028700" y="8979551"/>
            <a:ext cx="4010546"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Open-ended, 107 respondents. </a:t>
            </a:r>
          </a:p>
        </p:txBody>
      </p:sp>
      <p:sp>
        <p:nvSpPr>
          <p:cNvPr name="TextBox 5" id="5"/>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2: Survey Findings</a:t>
            </a:r>
          </a:p>
        </p:txBody>
      </p:sp>
      <p:sp>
        <p:nvSpPr>
          <p:cNvPr name="TextBox 6" id="6"/>
          <p:cNvSpPr txBox="true"/>
          <p:nvPr/>
        </p:nvSpPr>
        <p:spPr>
          <a:xfrm rot="0">
            <a:off x="11281457" y="2272573"/>
            <a:ext cx="4023196"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Professional</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2438844"/>
            <a:ext cx="10326964" cy="6219001"/>
          </a:xfrm>
          <a:custGeom>
            <a:avLst/>
            <a:gdLst/>
            <a:ahLst/>
            <a:cxnLst/>
            <a:rect r="r" b="b" t="t" l="l"/>
            <a:pathLst>
              <a:path h="6219001" w="10326964">
                <a:moveTo>
                  <a:pt x="0" y="0"/>
                </a:moveTo>
                <a:lnTo>
                  <a:pt x="10326964" y="0"/>
                </a:lnTo>
                <a:lnTo>
                  <a:pt x="10326964" y="6219001"/>
                </a:lnTo>
                <a:lnTo>
                  <a:pt x="0" y="6219001"/>
                </a:lnTo>
                <a:lnTo>
                  <a:pt x="0" y="0"/>
                </a:lnTo>
                <a:close/>
              </a:path>
            </a:pathLst>
          </a:custGeom>
          <a:blipFill>
            <a:blip r:embed="rId2"/>
            <a:stretch>
              <a:fillRect l="0" t="0" r="0" b="0"/>
            </a:stretch>
          </a:blipFill>
        </p:spPr>
      </p:sp>
      <p:sp>
        <p:nvSpPr>
          <p:cNvPr name="TextBox 3" id="3"/>
          <p:cNvSpPr txBox="true"/>
          <p:nvPr/>
        </p:nvSpPr>
        <p:spPr>
          <a:xfrm rot="0">
            <a:off x="11543847" y="3488082"/>
            <a:ext cx="5212679" cy="5042281"/>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50% of students don’t see benefit to a hybrid model</a:t>
            </a:r>
          </a:p>
          <a:p>
            <a:pPr>
              <a:lnSpc>
                <a:spcPts val="4003"/>
              </a:lnSpc>
            </a:pPr>
          </a:p>
          <a:p>
            <a:pPr marL="617473" indent="-308737" lvl="1">
              <a:lnSpc>
                <a:spcPts val="4003"/>
              </a:lnSpc>
              <a:buFont typeface="Arial"/>
              <a:buChar char="•"/>
            </a:pPr>
            <a:r>
              <a:rPr lang="en-US" sz="2859" spc="85">
                <a:solidFill>
                  <a:srgbClr val="000000"/>
                </a:solidFill>
                <a:latin typeface="Aileron"/>
              </a:rPr>
              <a:t>With only 19% favoring the hybrid model it doesn't seem ideal in the students’ mind.</a:t>
            </a:r>
          </a:p>
          <a:p>
            <a:pPr>
              <a:lnSpc>
                <a:spcPts val="4003"/>
              </a:lnSpc>
            </a:pPr>
          </a:p>
          <a:p>
            <a:pPr marL="617473" indent="-308737" lvl="1">
              <a:lnSpc>
                <a:spcPts val="4003"/>
              </a:lnSpc>
              <a:buFont typeface="Arial"/>
              <a:buChar char="•"/>
            </a:pPr>
            <a:r>
              <a:rPr lang="en-US" sz="2859" spc="85">
                <a:solidFill>
                  <a:srgbClr val="000000"/>
                </a:solidFill>
                <a:latin typeface="Aileron"/>
              </a:rPr>
              <a:t>Students found it to be too chaotic.</a:t>
            </a:r>
          </a:p>
        </p:txBody>
      </p:sp>
      <p:sp>
        <p:nvSpPr>
          <p:cNvPr name="TextBox 4" id="4"/>
          <p:cNvSpPr txBox="true"/>
          <p:nvPr/>
        </p:nvSpPr>
        <p:spPr>
          <a:xfrm rot="0">
            <a:off x="1028700" y="8892540"/>
            <a:ext cx="3814539" cy="365760"/>
          </a:xfrm>
          <a:prstGeom prst="rect">
            <a:avLst/>
          </a:prstGeom>
        </p:spPr>
        <p:txBody>
          <a:bodyPr anchor="t" rtlCol="false" tIns="0" lIns="0" bIns="0" rIns="0">
            <a:spAutoFit/>
          </a:bodyPr>
          <a:lstStyle/>
          <a:p>
            <a:pPr algn="ctr">
              <a:lnSpc>
                <a:spcPts val="2939"/>
              </a:lnSpc>
              <a:spcBef>
                <a:spcPct val="0"/>
              </a:spcBef>
            </a:pPr>
            <a:r>
              <a:rPr lang="en-US" sz="2099" spc="62">
                <a:solidFill>
                  <a:srgbClr val="000000"/>
                </a:solidFill>
                <a:latin typeface="Aileron"/>
              </a:rPr>
              <a:t>Open-ended, 107 repondents.</a:t>
            </a:r>
          </a:p>
        </p:txBody>
      </p:sp>
      <p:sp>
        <p:nvSpPr>
          <p:cNvPr name="TextBox 5" id="5"/>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2: Survey Findings</a:t>
            </a:r>
          </a:p>
        </p:txBody>
      </p:sp>
      <p:sp>
        <p:nvSpPr>
          <p:cNvPr name="TextBox 6" id="6"/>
          <p:cNvSpPr txBox="true"/>
          <p:nvPr/>
        </p:nvSpPr>
        <p:spPr>
          <a:xfrm rot="0">
            <a:off x="11715218" y="2343594"/>
            <a:ext cx="2224608"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Hybrid</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60065" y="2564086"/>
            <a:ext cx="10364880" cy="6259124"/>
          </a:xfrm>
          <a:custGeom>
            <a:avLst/>
            <a:gdLst/>
            <a:ahLst/>
            <a:cxnLst/>
            <a:rect r="r" b="b" t="t" l="l"/>
            <a:pathLst>
              <a:path h="6259124" w="10364880">
                <a:moveTo>
                  <a:pt x="0" y="0"/>
                </a:moveTo>
                <a:lnTo>
                  <a:pt x="10364879" y="0"/>
                </a:lnTo>
                <a:lnTo>
                  <a:pt x="10364879" y="6259124"/>
                </a:lnTo>
                <a:lnTo>
                  <a:pt x="0" y="6259124"/>
                </a:lnTo>
                <a:lnTo>
                  <a:pt x="0" y="0"/>
                </a:lnTo>
                <a:close/>
              </a:path>
            </a:pathLst>
          </a:custGeom>
          <a:blipFill>
            <a:blip r:embed="rId3"/>
            <a:stretch>
              <a:fillRect l="0" t="0" r="0" b="0"/>
            </a:stretch>
          </a:blipFill>
        </p:spPr>
      </p:sp>
      <p:sp>
        <p:nvSpPr>
          <p:cNvPr name="TextBox 3" id="3"/>
          <p:cNvSpPr txBox="true"/>
          <p:nvPr/>
        </p:nvSpPr>
        <p:spPr>
          <a:xfrm rot="0">
            <a:off x="5836993" y="1101427"/>
            <a:ext cx="321128" cy="198710"/>
          </a:xfrm>
          <a:prstGeom prst="rect">
            <a:avLst/>
          </a:prstGeom>
        </p:spPr>
        <p:txBody>
          <a:bodyPr anchor="t" rtlCol="false" tIns="0" lIns="0" bIns="0" rIns="0">
            <a:spAutoFit/>
          </a:bodyPr>
          <a:lstStyle/>
          <a:p>
            <a:pPr algn="l">
              <a:lnSpc>
                <a:spcPts val="1574"/>
              </a:lnSpc>
            </a:pPr>
            <a:r>
              <a:rPr lang="en-US" sz="1124" spc="4">
                <a:solidFill>
                  <a:srgbClr val="FFFFFF"/>
                </a:solidFill>
                <a:latin typeface="DejaVu Sans Bold"/>
              </a:rPr>
              <a:t>Q25</a:t>
            </a:r>
          </a:p>
        </p:txBody>
      </p:sp>
      <p:sp>
        <p:nvSpPr>
          <p:cNvPr name="TextBox 4" id="4"/>
          <p:cNvSpPr txBox="true"/>
          <p:nvPr/>
        </p:nvSpPr>
        <p:spPr>
          <a:xfrm rot="0">
            <a:off x="11500200" y="3334498"/>
            <a:ext cx="5759100" cy="6051931"/>
          </a:xfrm>
          <a:prstGeom prst="rect">
            <a:avLst/>
          </a:prstGeom>
        </p:spPr>
        <p:txBody>
          <a:bodyPr anchor="t" rtlCol="false" tIns="0" lIns="0" bIns="0" rIns="0">
            <a:spAutoFit/>
          </a:bodyPr>
          <a:lstStyle/>
          <a:p>
            <a:pPr marL="617473" indent="-308737" lvl="1">
              <a:lnSpc>
                <a:spcPts val="4003"/>
              </a:lnSpc>
              <a:buFont typeface="Arial"/>
              <a:buChar char="•"/>
            </a:pPr>
            <a:r>
              <a:rPr lang="en-US" sz="2859" spc="85">
                <a:solidFill>
                  <a:srgbClr val="000000"/>
                </a:solidFill>
                <a:latin typeface="Aileron"/>
              </a:rPr>
              <a:t>This scaled question used a 1-3 scale from least to most preferred.</a:t>
            </a:r>
          </a:p>
          <a:p>
            <a:pPr>
              <a:lnSpc>
                <a:spcPts val="4003"/>
              </a:lnSpc>
            </a:pPr>
          </a:p>
          <a:p>
            <a:pPr marL="617473" indent="-308737" lvl="1">
              <a:lnSpc>
                <a:spcPts val="4003"/>
              </a:lnSpc>
              <a:buFont typeface="Arial"/>
              <a:buChar char="•"/>
            </a:pPr>
            <a:r>
              <a:rPr lang="en-US" sz="2859" spc="85">
                <a:solidFill>
                  <a:srgbClr val="000000"/>
                </a:solidFill>
                <a:latin typeface="Aileron"/>
              </a:rPr>
              <a:t>It was found that continuing to use faculty advising is what current traditional undergrad students prefer.</a:t>
            </a:r>
          </a:p>
          <a:p>
            <a:pPr>
              <a:lnSpc>
                <a:spcPts val="4003"/>
              </a:lnSpc>
            </a:pPr>
          </a:p>
          <a:p>
            <a:pPr marL="617473" indent="-308737" lvl="1">
              <a:lnSpc>
                <a:spcPts val="4003"/>
              </a:lnSpc>
              <a:buFont typeface="Arial"/>
              <a:buChar char="•"/>
            </a:pPr>
            <a:r>
              <a:rPr lang="en-US" sz="2859" spc="85">
                <a:solidFill>
                  <a:srgbClr val="000000"/>
                </a:solidFill>
                <a:latin typeface="Aileron"/>
              </a:rPr>
              <a:t>The least popular advising model would be the professional model.</a:t>
            </a:r>
          </a:p>
        </p:txBody>
      </p:sp>
      <p:sp>
        <p:nvSpPr>
          <p:cNvPr name="TextBox 5" id="5"/>
          <p:cNvSpPr txBox="true"/>
          <p:nvPr/>
        </p:nvSpPr>
        <p:spPr>
          <a:xfrm rot="0">
            <a:off x="860065" y="9020669"/>
            <a:ext cx="7416395" cy="365760"/>
          </a:xfrm>
          <a:prstGeom prst="rect">
            <a:avLst/>
          </a:prstGeom>
        </p:spPr>
        <p:txBody>
          <a:bodyPr anchor="t" rtlCol="false" tIns="0" lIns="0" bIns="0" rIns="0">
            <a:spAutoFit/>
          </a:bodyPr>
          <a:lstStyle/>
          <a:p>
            <a:pPr>
              <a:lnSpc>
                <a:spcPts val="2939"/>
              </a:lnSpc>
              <a:spcBef>
                <a:spcPct val="0"/>
              </a:spcBef>
            </a:pPr>
            <a:r>
              <a:rPr lang="en-US" sz="2099" spc="62">
                <a:solidFill>
                  <a:srgbClr val="000000"/>
                </a:solidFill>
                <a:latin typeface="Aileron"/>
              </a:rPr>
              <a:t>Closed-ended, 140 responses.</a:t>
            </a:r>
          </a:p>
        </p:txBody>
      </p:sp>
      <p:sp>
        <p:nvSpPr>
          <p:cNvPr name="TextBox 6" id="6"/>
          <p:cNvSpPr txBox="true"/>
          <p:nvPr/>
        </p:nvSpPr>
        <p:spPr>
          <a:xfrm rot="0">
            <a:off x="4569916" y="923925"/>
            <a:ext cx="9148167" cy="863600"/>
          </a:xfrm>
          <a:prstGeom prst="rect">
            <a:avLst/>
          </a:prstGeom>
        </p:spPr>
        <p:txBody>
          <a:bodyPr anchor="t" rtlCol="false" tIns="0" lIns="0" bIns="0" rIns="0">
            <a:spAutoFit/>
          </a:bodyPr>
          <a:lstStyle/>
          <a:p>
            <a:pPr algn="ctr">
              <a:lnSpc>
                <a:spcPts val="7000"/>
              </a:lnSpc>
              <a:spcBef>
                <a:spcPct val="0"/>
              </a:spcBef>
            </a:pPr>
            <a:r>
              <a:rPr lang="en-US" sz="5000" spc="150">
                <a:solidFill>
                  <a:srgbClr val="000000"/>
                </a:solidFill>
                <a:latin typeface="Aileron Bold"/>
              </a:rPr>
              <a:t>Objective 2: Survey Findings</a:t>
            </a:r>
          </a:p>
        </p:txBody>
      </p:sp>
      <p:sp>
        <p:nvSpPr>
          <p:cNvPr name="TextBox 7" id="7"/>
          <p:cNvSpPr txBox="true"/>
          <p:nvPr/>
        </p:nvSpPr>
        <p:spPr>
          <a:xfrm rot="0">
            <a:off x="11500200" y="2337076"/>
            <a:ext cx="3575000" cy="887095"/>
          </a:xfrm>
          <a:prstGeom prst="rect">
            <a:avLst/>
          </a:prstGeom>
        </p:spPr>
        <p:txBody>
          <a:bodyPr anchor="t" rtlCol="false" tIns="0" lIns="0" bIns="0" rIns="0">
            <a:spAutoFit/>
          </a:bodyPr>
          <a:lstStyle/>
          <a:p>
            <a:pPr algn="ctr">
              <a:lnSpc>
                <a:spcPts val="7279"/>
              </a:lnSpc>
            </a:pPr>
            <a:r>
              <a:rPr lang="en-US" sz="5199">
                <a:solidFill>
                  <a:srgbClr val="000000"/>
                </a:solidFill>
                <a:latin typeface="Canva Sans Bold"/>
              </a:rPr>
              <a:t>Preference</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2775345" y="3038395"/>
            <a:ext cx="12718260" cy="6341920"/>
            <a:chOff x="0" y="0"/>
            <a:chExt cx="3349665" cy="1670300"/>
          </a:xfrm>
        </p:grpSpPr>
        <p:sp>
          <p:nvSpPr>
            <p:cNvPr name="Freeform 4" id="4"/>
            <p:cNvSpPr/>
            <p:nvPr/>
          </p:nvSpPr>
          <p:spPr>
            <a:xfrm flipH="false" flipV="false" rot="0">
              <a:off x="0" y="0"/>
              <a:ext cx="3349665" cy="1670300"/>
            </a:xfrm>
            <a:custGeom>
              <a:avLst/>
              <a:gdLst/>
              <a:ahLst/>
              <a:cxnLst/>
              <a:rect r="r" b="b" t="t" l="l"/>
              <a:pathLst>
                <a:path h="1670300" w="3349665">
                  <a:moveTo>
                    <a:pt x="31045" y="0"/>
                  </a:moveTo>
                  <a:lnTo>
                    <a:pt x="3318620" y="0"/>
                  </a:lnTo>
                  <a:cubicBezTo>
                    <a:pt x="3326854" y="0"/>
                    <a:pt x="3334750" y="3271"/>
                    <a:pt x="3340572" y="9093"/>
                  </a:cubicBezTo>
                  <a:cubicBezTo>
                    <a:pt x="3346395" y="14915"/>
                    <a:pt x="3349665" y="22811"/>
                    <a:pt x="3349665" y="31045"/>
                  </a:cubicBezTo>
                  <a:lnTo>
                    <a:pt x="3349665" y="1639255"/>
                  </a:lnTo>
                  <a:cubicBezTo>
                    <a:pt x="3349665" y="1647489"/>
                    <a:pt x="3346395" y="1655385"/>
                    <a:pt x="3340572" y="1661207"/>
                  </a:cubicBezTo>
                  <a:cubicBezTo>
                    <a:pt x="3334750" y="1667029"/>
                    <a:pt x="3326854" y="1670300"/>
                    <a:pt x="3318620" y="1670300"/>
                  </a:cubicBezTo>
                  <a:lnTo>
                    <a:pt x="31045" y="1670300"/>
                  </a:lnTo>
                  <a:cubicBezTo>
                    <a:pt x="22811" y="1670300"/>
                    <a:pt x="14915" y="1667029"/>
                    <a:pt x="9093" y="1661207"/>
                  </a:cubicBezTo>
                  <a:cubicBezTo>
                    <a:pt x="3271" y="1655385"/>
                    <a:pt x="0" y="1647489"/>
                    <a:pt x="0" y="1639255"/>
                  </a:cubicBezTo>
                  <a:lnTo>
                    <a:pt x="0" y="31045"/>
                  </a:lnTo>
                  <a:cubicBezTo>
                    <a:pt x="0" y="22811"/>
                    <a:pt x="3271" y="14915"/>
                    <a:pt x="9093" y="9093"/>
                  </a:cubicBezTo>
                  <a:cubicBezTo>
                    <a:pt x="14915" y="3271"/>
                    <a:pt x="22811" y="0"/>
                    <a:pt x="31045" y="0"/>
                  </a:cubicBezTo>
                  <a:close/>
                </a:path>
              </a:pathLst>
            </a:custGeom>
            <a:solidFill>
              <a:srgbClr val="003A5D"/>
            </a:solidFill>
          </p:spPr>
        </p:sp>
        <p:sp>
          <p:nvSpPr>
            <p:cNvPr name="TextBox 5" id="5"/>
            <p:cNvSpPr txBox="true"/>
            <p:nvPr/>
          </p:nvSpPr>
          <p:spPr>
            <a:xfrm>
              <a:off x="0" y="-47625"/>
              <a:ext cx="3349665" cy="1717925"/>
            </a:xfrm>
            <a:prstGeom prst="rect">
              <a:avLst/>
            </a:prstGeom>
          </p:spPr>
          <p:txBody>
            <a:bodyPr anchor="ctr" rtlCol="false" tIns="50800" lIns="50800" bIns="50800" rIns="50800"/>
            <a:lstStyle/>
            <a:p>
              <a:pPr algn="ctr">
                <a:lnSpc>
                  <a:spcPts val="3359"/>
                </a:lnSpc>
              </a:pPr>
            </a:p>
          </p:txBody>
        </p:sp>
      </p:grpSp>
      <p:sp>
        <p:nvSpPr>
          <p:cNvPr name="TextBox 6" id="6"/>
          <p:cNvSpPr txBox="true"/>
          <p:nvPr/>
        </p:nvSpPr>
        <p:spPr>
          <a:xfrm rot="0">
            <a:off x="2832236" y="838200"/>
            <a:ext cx="12604477" cy="1112530"/>
          </a:xfrm>
          <a:prstGeom prst="rect">
            <a:avLst/>
          </a:prstGeom>
        </p:spPr>
        <p:txBody>
          <a:bodyPr anchor="t" rtlCol="false" tIns="0" lIns="0" bIns="0" rIns="0">
            <a:spAutoFit/>
          </a:bodyPr>
          <a:lstStyle/>
          <a:p>
            <a:pPr algn="ctr">
              <a:lnSpc>
                <a:spcPts val="9029"/>
              </a:lnSpc>
              <a:spcBef>
                <a:spcPct val="0"/>
              </a:spcBef>
            </a:pPr>
            <a:r>
              <a:rPr lang="en-US" sz="6449" spc="193">
                <a:solidFill>
                  <a:srgbClr val="003A5D"/>
                </a:solidFill>
                <a:latin typeface="Aileron Bold"/>
              </a:rPr>
              <a:t>Objective 2 Recommendations</a:t>
            </a:r>
          </a:p>
        </p:txBody>
      </p:sp>
      <p:sp>
        <p:nvSpPr>
          <p:cNvPr name="TextBox 7" id="7"/>
          <p:cNvSpPr txBox="true"/>
          <p:nvPr/>
        </p:nvSpPr>
        <p:spPr>
          <a:xfrm rot="0">
            <a:off x="4447430" y="4121097"/>
            <a:ext cx="9393140" cy="4024116"/>
          </a:xfrm>
          <a:prstGeom prst="rect">
            <a:avLst/>
          </a:prstGeom>
        </p:spPr>
        <p:txBody>
          <a:bodyPr anchor="t" rtlCol="false" tIns="0" lIns="0" bIns="0" rIns="0">
            <a:spAutoFit/>
          </a:bodyPr>
          <a:lstStyle/>
          <a:p>
            <a:pPr algn="ctr">
              <a:lnSpc>
                <a:spcPts val="10770"/>
              </a:lnSpc>
              <a:spcBef>
                <a:spcPct val="0"/>
              </a:spcBef>
            </a:pPr>
            <a:r>
              <a:rPr lang="en-US" sz="7693" spc="230">
                <a:solidFill>
                  <a:srgbClr val="FEFEFE"/>
                </a:solidFill>
                <a:latin typeface="Aileron"/>
              </a:rPr>
              <a:t>Continue utilizing the faculty advising model!</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2"/>
            <a:stretch>
              <a:fillRect l="0" t="-8064" r="0" b="-8064"/>
            </a:stretch>
          </a:blipFill>
        </p:spPr>
      </p:sp>
      <p:grpSp>
        <p:nvGrpSpPr>
          <p:cNvPr name="Group 3" id="3"/>
          <p:cNvGrpSpPr/>
          <p:nvPr/>
        </p:nvGrpSpPr>
        <p:grpSpPr>
          <a:xfrm rot="0">
            <a:off x="1028700" y="5947212"/>
            <a:ext cx="16230600" cy="1986846"/>
            <a:chOff x="0" y="0"/>
            <a:chExt cx="4274726" cy="523285"/>
          </a:xfrm>
        </p:grpSpPr>
        <p:sp>
          <p:nvSpPr>
            <p:cNvPr name="Freeform 4" id="4"/>
            <p:cNvSpPr/>
            <p:nvPr/>
          </p:nvSpPr>
          <p:spPr>
            <a:xfrm flipH="false" flipV="false" rot="0">
              <a:off x="0" y="0"/>
              <a:ext cx="4274726" cy="523285"/>
            </a:xfrm>
            <a:custGeom>
              <a:avLst/>
              <a:gdLst/>
              <a:ahLst/>
              <a:cxnLst/>
              <a:rect r="r" b="b" t="t" l="l"/>
              <a:pathLst>
                <a:path h="523285" w="4274726">
                  <a:moveTo>
                    <a:pt x="0" y="0"/>
                  </a:moveTo>
                  <a:lnTo>
                    <a:pt x="4274726" y="0"/>
                  </a:lnTo>
                  <a:lnTo>
                    <a:pt x="4274726" y="523285"/>
                  </a:lnTo>
                  <a:lnTo>
                    <a:pt x="0" y="523285"/>
                  </a:lnTo>
                  <a:close/>
                </a:path>
              </a:pathLst>
            </a:custGeom>
            <a:solidFill>
              <a:srgbClr val="000000">
                <a:alpha val="0"/>
              </a:srgbClr>
            </a:solidFill>
            <a:ln w="38100" cap="sq">
              <a:solidFill>
                <a:srgbClr val="FFFFFF"/>
              </a:solidFill>
              <a:prstDash val="solid"/>
              <a:miter/>
            </a:ln>
          </p:spPr>
        </p:sp>
        <p:sp>
          <p:nvSpPr>
            <p:cNvPr name="TextBox 5" id="5"/>
            <p:cNvSpPr txBox="true"/>
            <p:nvPr/>
          </p:nvSpPr>
          <p:spPr>
            <a:xfrm>
              <a:off x="0" y="-85725"/>
              <a:ext cx="4274726" cy="609010"/>
            </a:xfrm>
            <a:prstGeom prst="rect">
              <a:avLst/>
            </a:prstGeom>
          </p:spPr>
          <p:txBody>
            <a:bodyPr anchor="ctr" rtlCol="false" tIns="50800" lIns="50800" bIns="50800" rIns="50800"/>
            <a:lstStyle/>
            <a:p>
              <a:pPr algn="ctr">
                <a:lnSpc>
                  <a:spcPts val="6299"/>
                </a:lnSpc>
              </a:pPr>
              <a:r>
                <a:rPr lang="en-US" sz="4499">
                  <a:solidFill>
                    <a:srgbClr val="FFFFFF"/>
                  </a:solidFill>
                  <a:latin typeface="Aileron"/>
                </a:rPr>
                <a:t>Determine best practices for effective student</a:t>
              </a:r>
            </a:p>
            <a:p>
              <a:pPr algn="ctr">
                <a:lnSpc>
                  <a:spcPts val="6299"/>
                </a:lnSpc>
              </a:pPr>
              <a:r>
                <a:rPr lang="en-US" sz="4499">
                  <a:solidFill>
                    <a:srgbClr val="FFFFFF"/>
                  </a:solidFill>
                  <a:latin typeface="Aileron"/>
                </a:rPr>
                <a:t>advising at other universities.</a:t>
              </a:r>
            </a:p>
          </p:txBody>
        </p:sp>
      </p:grpSp>
      <p:sp>
        <p:nvSpPr>
          <p:cNvPr name="TextBox 6" id="6"/>
          <p:cNvSpPr txBox="true"/>
          <p:nvPr/>
        </p:nvSpPr>
        <p:spPr>
          <a:xfrm rot="0">
            <a:off x="3805208" y="3385185"/>
            <a:ext cx="10677585"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Objective #3</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84300" y="-459004"/>
            <a:ext cx="2320635" cy="2320635"/>
          </a:xfrm>
          <a:custGeom>
            <a:avLst/>
            <a:gdLst/>
            <a:ahLst/>
            <a:cxnLst/>
            <a:rect r="r" b="b" t="t" l="l"/>
            <a:pathLst>
              <a:path h="2320635" w="2320635">
                <a:moveTo>
                  <a:pt x="0" y="0"/>
                </a:moveTo>
                <a:lnTo>
                  <a:pt x="2320635" y="0"/>
                </a:lnTo>
                <a:lnTo>
                  <a:pt x="2320635" y="2320635"/>
                </a:lnTo>
                <a:lnTo>
                  <a:pt x="0" y="23206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aphicFrame>
        <p:nvGraphicFramePr>
          <p:cNvPr name="Table 3" id="3"/>
          <p:cNvGraphicFramePr>
            <a:graphicFrameLocks noGrp="true"/>
          </p:cNvGraphicFramePr>
          <p:nvPr/>
        </p:nvGraphicFramePr>
        <p:xfrm>
          <a:off x="9144000" y="3269060"/>
          <a:ext cx="8608777" cy="4279470"/>
        </p:xfrm>
        <a:graphic>
          <a:graphicData uri="http://schemas.openxmlformats.org/drawingml/2006/table">
            <a:tbl>
              <a:tblPr/>
              <a:tblGrid>
                <a:gridCol w="4612431"/>
                <a:gridCol w="3996346"/>
              </a:tblGrid>
              <a:tr h="2114324">
                <a:tc>
                  <a:txBody>
                    <a:bodyPr anchor="t" rtlCol="false"/>
                    <a:lstStyle/>
                    <a:p>
                      <a:pPr algn="l">
                        <a:lnSpc>
                          <a:spcPts val="3359"/>
                        </a:lnSpc>
                        <a:defRPr/>
                      </a:pPr>
                      <a:r>
                        <a:rPr lang="en-US" sz="2399">
                          <a:solidFill>
                            <a:srgbClr val="000000"/>
                          </a:solidFill>
                          <a:latin typeface="Aileron Bold"/>
                        </a:rPr>
                        <a:t>Strengths </a:t>
                      </a:r>
                      <a:endParaRPr lang="en-US" sz="1100"/>
                    </a:p>
                    <a:p>
                      <a:pPr marL="388620" indent="-194310" lvl="1">
                        <a:lnSpc>
                          <a:spcPts val="2520"/>
                        </a:lnSpc>
                        <a:buFont typeface="Arial"/>
                        <a:buChar char="•"/>
                      </a:pPr>
                      <a:r>
                        <a:rPr lang="en-US" sz="1800">
                          <a:solidFill>
                            <a:srgbClr val="000000"/>
                          </a:solidFill>
                          <a:latin typeface="Aileron"/>
                        </a:rPr>
                        <a:t>Importance of personal relationships </a:t>
                      </a:r>
                    </a:p>
                    <a:p>
                      <a:pPr marL="388620" indent="-194310" lvl="1">
                        <a:lnSpc>
                          <a:spcPts val="2520"/>
                        </a:lnSpc>
                        <a:buFont typeface="Arial"/>
                        <a:buChar char="•"/>
                      </a:pPr>
                      <a:r>
                        <a:rPr lang="en-US" sz="1800">
                          <a:solidFill>
                            <a:srgbClr val="000000"/>
                          </a:solidFill>
                          <a:latin typeface="Aileron"/>
                        </a:rPr>
                        <a:t>Positive advisor experience </a:t>
                      </a:r>
                    </a:p>
                    <a:p>
                      <a:pPr marL="388620" indent="-194310" lvl="1">
                        <a:lnSpc>
                          <a:spcPts val="2520"/>
                        </a:lnSpc>
                        <a:buFont typeface="Arial"/>
                        <a:buChar char="•"/>
                      </a:pPr>
                      <a:r>
                        <a:rPr lang="en-US" sz="1800">
                          <a:solidFill>
                            <a:srgbClr val="000000"/>
                          </a:solidFill>
                          <a:latin typeface="Aileron"/>
                        </a:rPr>
                        <a:t>Faculty advisor preference</a:t>
                      </a:r>
                    </a:p>
                    <a:p>
                      <a:pPr>
                        <a:lnSpc>
                          <a:spcPts val="2520"/>
                        </a:lnSpc>
                      </a:pPr>
                    </a:p>
                  </a:txBody>
                  <a:tcPr marL="190500" marR="190500" marT="190500" marB="190500" anchor="ctr">
                    <a:lnL cmpd="sng" algn="ctr" cap="flat" w="38100">
                      <a:solidFill>
                        <a:srgbClr val="003A5D"/>
                      </a:solidFill>
                      <a:prstDash val="solid"/>
                      <a:round/>
                      <a:headEnd type="none" w="med" len="med"/>
                      <a:tailEnd type="none" w="med" len="med"/>
                    </a:lnL>
                    <a:lnR cmpd="sng" algn="ctr" cap="flat" w="38100">
                      <a:solidFill>
                        <a:srgbClr val="003A5D"/>
                      </a:solidFill>
                      <a:prstDash val="solid"/>
                      <a:round/>
                      <a:headEnd type="none" w="med" len="med"/>
                      <a:tailEnd type="none" w="med" len="med"/>
                    </a:lnR>
                    <a:lnT cmpd="sng" algn="ctr" cap="flat" w="38100">
                      <a:solidFill>
                        <a:srgbClr val="003A5D"/>
                      </a:solidFill>
                      <a:prstDash val="solid"/>
                      <a:round/>
                      <a:headEnd type="none" w="med" len="med"/>
                      <a:tailEnd type="none" w="med" len="med"/>
                    </a:lnT>
                    <a:lnB cmpd="sng" algn="ctr" cap="flat" w="38100">
                      <a:solidFill>
                        <a:srgbClr val="003A5D"/>
                      </a:solidFill>
                      <a:prstDash val="solid"/>
                      <a:round/>
                      <a:headEnd type="none" w="med" len="med"/>
                      <a:tailEnd type="none" w="med" len="med"/>
                    </a:lnB>
                  </a:tcPr>
                </a:tc>
                <a:tc>
                  <a:txBody>
                    <a:bodyPr anchor="t" rtlCol="false"/>
                    <a:lstStyle/>
                    <a:p>
                      <a:pPr algn="l">
                        <a:lnSpc>
                          <a:spcPts val="3359"/>
                        </a:lnSpc>
                        <a:defRPr/>
                      </a:pPr>
                      <a:r>
                        <a:rPr lang="en-US" sz="2399">
                          <a:solidFill>
                            <a:srgbClr val="000000"/>
                          </a:solidFill>
                          <a:latin typeface="Aileron Bold"/>
                        </a:rPr>
                        <a:t>Weaknesses</a:t>
                      </a:r>
                      <a:endParaRPr lang="en-US" sz="1100"/>
                    </a:p>
                    <a:p>
                      <a:pPr marL="388620" indent="-194310" lvl="1">
                        <a:lnSpc>
                          <a:spcPts val="2520"/>
                        </a:lnSpc>
                        <a:buFont typeface="Arial"/>
                        <a:buChar char="•"/>
                      </a:pPr>
                      <a:r>
                        <a:rPr lang="en-US" sz="1800">
                          <a:solidFill>
                            <a:srgbClr val="000000"/>
                          </a:solidFill>
                          <a:latin typeface="Aileron"/>
                        </a:rPr>
                        <a:t>Meeting timing and stress</a:t>
                      </a:r>
                    </a:p>
                    <a:p>
                      <a:pPr marL="388620" indent="-194310" lvl="1">
                        <a:lnSpc>
                          <a:spcPts val="2520"/>
                        </a:lnSpc>
                        <a:buFont typeface="Arial"/>
                        <a:buChar char="•"/>
                      </a:pPr>
                      <a:r>
                        <a:rPr lang="en-US" sz="1800">
                          <a:solidFill>
                            <a:srgbClr val="000000"/>
                          </a:solidFill>
                          <a:latin typeface="Aileron"/>
                        </a:rPr>
                        <a:t>Degree Works challenges</a:t>
                      </a:r>
                    </a:p>
                    <a:p>
                      <a:pPr marL="388620" indent="-194310" lvl="1">
                        <a:lnSpc>
                          <a:spcPts val="2520"/>
                        </a:lnSpc>
                        <a:buFont typeface="Arial"/>
                        <a:buChar char="•"/>
                      </a:pPr>
                      <a:r>
                        <a:rPr lang="en-US" sz="1800">
                          <a:solidFill>
                            <a:srgbClr val="000000"/>
                          </a:solidFill>
                          <a:latin typeface="Aileron"/>
                        </a:rPr>
                        <a:t>Communication </a:t>
                      </a:r>
                    </a:p>
                    <a:p>
                      <a:pPr>
                        <a:lnSpc>
                          <a:spcPts val="2520"/>
                        </a:lnSpc>
                      </a:pPr>
                    </a:p>
                  </a:txBody>
                  <a:tcPr marL="190500" marR="190500" marT="190500" marB="190500" anchor="ctr">
                    <a:lnL cmpd="sng" algn="ctr" cap="flat" w="38100">
                      <a:solidFill>
                        <a:srgbClr val="003A5D"/>
                      </a:solidFill>
                      <a:prstDash val="solid"/>
                      <a:round/>
                      <a:headEnd type="none" w="med" len="med"/>
                      <a:tailEnd type="none" w="med" len="med"/>
                    </a:lnL>
                    <a:lnR cmpd="sng" algn="ctr" cap="flat" w="38100">
                      <a:solidFill>
                        <a:srgbClr val="003A5D"/>
                      </a:solidFill>
                      <a:prstDash val="solid"/>
                      <a:round/>
                      <a:headEnd type="none" w="med" len="med"/>
                      <a:tailEnd type="none" w="med" len="med"/>
                    </a:lnR>
                    <a:lnT cmpd="sng" algn="ctr" cap="flat" w="38100">
                      <a:solidFill>
                        <a:srgbClr val="003A5D"/>
                      </a:solidFill>
                      <a:prstDash val="solid"/>
                      <a:round/>
                      <a:headEnd type="none" w="med" len="med"/>
                      <a:tailEnd type="none" w="med" len="med"/>
                    </a:lnT>
                    <a:lnB cmpd="sng" algn="ctr" cap="flat" w="38100">
                      <a:solidFill>
                        <a:srgbClr val="003A5D"/>
                      </a:solidFill>
                      <a:prstDash val="solid"/>
                      <a:round/>
                      <a:headEnd type="none" w="med" len="med"/>
                      <a:tailEnd type="none" w="med" len="med"/>
                    </a:lnB>
                  </a:tcPr>
                </a:tc>
              </a:tr>
              <a:tr h="2165146">
                <a:tc>
                  <a:txBody>
                    <a:bodyPr anchor="t" rtlCol="false"/>
                    <a:lstStyle/>
                    <a:p>
                      <a:pPr algn="l">
                        <a:lnSpc>
                          <a:spcPts val="3359"/>
                        </a:lnSpc>
                        <a:defRPr/>
                      </a:pPr>
                      <a:r>
                        <a:rPr lang="en-US" sz="2399">
                          <a:solidFill>
                            <a:srgbClr val="000000"/>
                          </a:solidFill>
                          <a:latin typeface="Aileron Bold"/>
                        </a:rPr>
                        <a:t>Opportunities </a:t>
                      </a:r>
                      <a:endParaRPr lang="en-US" sz="1100"/>
                    </a:p>
                    <a:p>
                      <a:pPr marL="388620" indent="-194310" lvl="1">
                        <a:lnSpc>
                          <a:spcPts val="2520"/>
                        </a:lnSpc>
                        <a:buFont typeface="Arial"/>
                        <a:buChar char="•"/>
                      </a:pPr>
                      <a:r>
                        <a:rPr lang="en-US" sz="1800">
                          <a:solidFill>
                            <a:srgbClr val="000000"/>
                          </a:solidFill>
                          <a:latin typeface="Aileron"/>
                        </a:rPr>
                        <a:t>Improved advisor communication </a:t>
                      </a:r>
                    </a:p>
                    <a:p>
                      <a:pPr marL="388620" indent="-194310" lvl="1">
                        <a:lnSpc>
                          <a:spcPts val="2520"/>
                        </a:lnSpc>
                        <a:buFont typeface="Arial"/>
                        <a:buChar char="•"/>
                      </a:pPr>
                      <a:r>
                        <a:rPr lang="en-US" sz="1800">
                          <a:solidFill>
                            <a:srgbClr val="000000"/>
                          </a:solidFill>
                          <a:latin typeface="Aileron"/>
                        </a:rPr>
                        <a:t>Proactive advising </a:t>
                      </a:r>
                    </a:p>
                    <a:p>
                      <a:pPr marL="388620" indent="-194310" lvl="1">
                        <a:lnSpc>
                          <a:spcPts val="2520"/>
                        </a:lnSpc>
                        <a:buFont typeface="Arial"/>
                        <a:buChar char="•"/>
                      </a:pPr>
                      <a:r>
                        <a:rPr lang="en-US" sz="1800">
                          <a:solidFill>
                            <a:srgbClr val="000000"/>
                          </a:solidFill>
                          <a:latin typeface="Aileron"/>
                        </a:rPr>
                        <a:t>Enhanced training for advisors</a:t>
                      </a:r>
                    </a:p>
                    <a:p>
                      <a:pPr>
                        <a:lnSpc>
                          <a:spcPts val="2520"/>
                        </a:lnSpc>
                      </a:pPr>
                    </a:p>
                  </a:txBody>
                  <a:tcPr marL="190500" marR="190500" marT="190500" marB="190500" anchor="ctr">
                    <a:lnL cmpd="sng" algn="ctr" cap="flat" w="38100">
                      <a:solidFill>
                        <a:srgbClr val="003A5D"/>
                      </a:solidFill>
                      <a:prstDash val="solid"/>
                      <a:round/>
                      <a:headEnd type="none" w="med" len="med"/>
                      <a:tailEnd type="none" w="med" len="med"/>
                    </a:lnL>
                    <a:lnR cmpd="sng" algn="ctr" cap="flat" w="38100">
                      <a:solidFill>
                        <a:srgbClr val="003A5D"/>
                      </a:solidFill>
                      <a:prstDash val="solid"/>
                      <a:round/>
                      <a:headEnd type="none" w="med" len="med"/>
                      <a:tailEnd type="none" w="med" len="med"/>
                    </a:lnR>
                    <a:lnT cmpd="sng" algn="ctr" cap="flat" w="38100">
                      <a:solidFill>
                        <a:srgbClr val="003A5D"/>
                      </a:solidFill>
                      <a:prstDash val="solid"/>
                      <a:round/>
                      <a:headEnd type="none" w="med" len="med"/>
                      <a:tailEnd type="none" w="med" len="med"/>
                    </a:lnT>
                    <a:lnB cmpd="sng" algn="ctr" cap="flat" w="38100">
                      <a:solidFill>
                        <a:srgbClr val="003A5D"/>
                      </a:solidFill>
                      <a:prstDash val="solid"/>
                      <a:round/>
                      <a:headEnd type="none" w="med" len="med"/>
                      <a:tailEnd type="none" w="med" len="med"/>
                    </a:lnB>
                  </a:tcPr>
                </a:tc>
                <a:tc>
                  <a:txBody>
                    <a:bodyPr anchor="t" rtlCol="false"/>
                    <a:lstStyle/>
                    <a:p>
                      <a:pPr algn="l">
                        <a:lnSpc>
                          <a:spcPts val="3359"/>
                        </a:lnSpc>
                        <a:defRPr/>
                      </a:pPr>
                      <a:r>
                        <a:rPr lang="en-US" sz="2399">
                          <a:solidFill>
                            <a:srgbClr val="000000"/>
                          </a:solidFill>
                          <a:latin typeface="Aileron Bold"/>
                        </a:rPr>
                        <a:t>Threats</a:t>
                      </a:r>
                      <a:endParaRPr lang="en-US" sz="1100"/>
                    </a:p>
                    <a:p>
                      <a:pPr marL="388620" indent="-194310" lvl="1">
                        <a:lnSpc>
                          <a:spcPts val="2520"/>
                        </a:lnSpc>
                        <a:buFont typeface="Arial"/>
                        <a:buChar char="•"/>
                      </a:pPr>
                      <a:r>
                        <a:rPr lang="en-US" sz="1800">
                          <a:solidFill>
                            <a:srgbClr val="000000"/>
                          </a:solidFill>
                          <a:latin typeface="Aileron"/>
                        </a:rPr>
                        <a:t>Student dissatisfaction</a:t>
                      </a:r>
                    </a:p>
                    <a:p>
                      <a:pPr marL="388620" indent="-194310" lvl="1">
                        <a:lnSpc>
                          <a:spcPts val="2520"/>
                        </a:lnSpc>
                        <a:buFont typeface="Arial"/>
                        <a:buChar char="•"/>
                      </a:pPr>
                      <a:r>
                        <a:rPr lang="en-US" sz="1800">
                          <a:solidFill>
                            <a:srgbClr val="000000"/>
                          </a:solidFill>
                          <a:latin typeface="Aileron"/>
                        </a:rPr>
                        <a:t>Competitive landscape</a:t>
                      </a:r>
                    </a:p>
                    <a:p>
                      <a:pPr marL="388620" indent="-194310" lvl="1">
                        <a:lnSpc>
                          <a:spcPts val="2520"/>
                        </a:lnSpc>
                        <a:buFont typeface="Arial"/>
                        <a:buChar char="•"/>
                      </a:pPr>
                      <a:r>
                        <a:rPr lang="en-US" sz="1800">
                          <a:solidFill>
                            <a:srgbClr val="000000"/>
                          </a:solidFill>
                          <a:latin typeface="Aileron"/>
                        </a:rPr>
                        <a:t>Technological Challenges</a:t>
                      </a:r>
                    </a:p>
                    <a:p>
                      <a:pPr>
                        <a:lnSpc>
                          <a:spcPts val="2520"/>
                        </a:lnSpc>
                      </a:pPr>
                    </a:p>
                  </a:txBody>
                  <a:tcPr marL="190500" marR="190500" marT="190500" marB="190500" anchor="ctr">
                    <a:lnL cmpd="sng" algn="ctr" cap="flat" w="38100">
                      <a:solidFill>
                        <a:srgbClr val="003A5D"/>
                      </a:solidFill>
                      <a:prstDash val="solid"/>
                      <a:round/>
                      <a:headEnd type="none" w="med" len="med"/>
                      <a:tailEnd type="none" w="med" len="med"/>
                    </a:lnL>
                    <a:lnR cmpd="sng" algn="ctr" cap="flat" w="38100">
                      <a:solidFill>
                        <a:srgbClr val="003A5D"/>
                      </a:solidFill>
                      <a:prstDash val="solid"/>
                      <a:round/>
                      <a:headEnd type="none" w="med" len="med"/>
                      <a:tailEnd type="none" w="med" len="med"/>
                    </a:lnR>
                    <a:lnT cmpd="sng" algn="ctr" cap="flat" w="38100">
                      <a:solidFill>
                        <a:srgbClr val="003A5D"/>
                      </a:solidFill>
                      <a:prstDash val="solid"/>
                      <a:round/>
                      <a:headEnd type="none" w="med" len="med"/>
                      <a:tailEnd type="none" w="med" len="med"/>
                    </a:lnT>
                    <a:lnB cmpd="sng" algn="ctr" cap="flat" w="38100">
                      <a:solidFill>
                        <a:srgbClr val="003A5D"/>
                      </a:solidFill>
                      <a:prstDash val="solid"/>
                      <a:round/>
                      <a:headEnd type="none" w="med" len="med"/>
                      <a:tailEnd type="none" w="med" len="med"/>
                    </a:lnB>
                  </a:tcPr>
                </a:tc>
              </a:tr>
            </a:tbl>
          </a:graphicData>
        </a:graphic>
      </p:graphicFrame>
      <p:grpSp>
        <p:nvGrpSpPr>
          <p:cNvPr name="Group 4" id="4"/>
          <p:cNvGrpSpPr/>
          <p:nvPr/>
        </p:nvGrpSpPr>
        <p:grpSpPr>
          <a:xfrm rot="0">
            <a:off x="1384300" y="2802478"/>
            <a:ext cx="7226564" cy="3265674"/>
            <a:chOff x="0" y="0"/>
            <a:chExt cx="9635419" cy="4354232"/>
          </a:xfrm>
        </p:grpSpPr>
        <p:sp>
          <p:nvSpPr>
            <p:cNvPr name="TextBox 5" id="5"/>
            <p:cNvSpPr txBox="true"/>
            <p:nvPr/>
          </p:nvSpPr>
          <p:spPr>
            <a:xfrm rot="0">
              <a:off x="0" y="-9525"/>
              <a:ext cx="9635419" cy="3057525"/>
            </a:xfrm>
            <a:prstGeom prst="rect">
              <a:avLst/>
            </a:prstGeom>
          </p:spPr>
          <p:txBody>
            <a:bodyPr anchor="t" rtlCol="false" tIns="0" lIns="0" bIns="0" rIns="0">
              <a:spAutoFit/>
            </a:bodyPr>
            <a:lstStyle/>
            <a:p>
              <a:pPr marL="0" indent="0" lvl="0">
                <a:lnSpc>
                  <a:spcPts val="9000"/>
                </a:lnSpc>
                <a:spcBef>
                  <a:spcPct val="0"/>
                </a:spcBef>
              </a:pPr>
              <a:r>
                <a:rPr lang="en-US" sz="7500" spc="225">
                  <a:solidFill>
                    <a:srgbClr val="000000"/>
                  </a:solidFill>
                  <a:latin typeface="Aileron Bold"/>
                </a:rPr>
                <a:t>SECONDARY RESEARCH </a:t>
              </a:r>
            </a:p>
          </p:txBody>
        </p:sp>
        <p:sp>
          <p:nvSpPr>
            <p:cNvPr name="TextBox 6" id="6"/>
            <p:cNvSpPr txBox="true"/>
            <p:nvPr/>
          </p:nvSpPr>
          <p:spPr>
            <a:xfrm rot="0">
              <a:off x="0" y="3385857"/>
              <a:ext cx="8382737" cy="968375"/>
            </a:xfrm>
            <a:prstGeom prst="rect">
              <a:avLst/>
            </a:prstGeom>
          </p:spPr>
          <p:txBody>
            <a:bodyPr anchor="t" rtlCol="false" tIns="0" lIns="0" bIns="0" rIns="0">
              <a:spAutoFit/>
            </a:bodyPr>
            <a:lstStyle/>
            <a:p>
              <a:pPr>
                <a:lnSpc>
                  <a:spcPts val="1800"/>
                </a:lnSpc>
              </a:pPr>
              <a:r>
                <a:rPr lang="en-US" sz="2000">
                  <a:solidFill>
                    <a:srgbClr val="000000"/>
                  </a:solidFill>
                  <a:latin typeface="Aileron Bold"/>
                </a:rPr>
                <a:t>OBJECTIVE 3: FINDINGS </a:t>
              </a:r>
            </a:p>
            <a:p>
              <a:pPr>
                <a:lnSpc>
                  <a:spcPts val="1800"/>
                </a:lnSpc>
              </a:pPr>
            </a:p>
            <a:p>
              <a:pPr marL="0" indent="0" lvl="0">
                <a:lnSpc>
                  <a:spcPts val="1800"/>
                </a:lnSpc>
                <a:spcBef>
                  <a:spcPct val="0"/>
                </a:spcBef>
              </a:pPr>
            </a:p>
          </p:txBody>
        </p:sp>
      </p:grpSp>
      <p:sp>
        <p:nvSpPr>
          <p:cNvPr name="TextBox 7" id="7"/>
          <p:cNvSpPr txBox="true"/>
          <p:nvPr/>
        </p:nvSpPr>
        <p:spPr>
          <a:xfrm rot="0">
            <a:off x="9629403" y="7678736"/>
            <a:ext cx="7629897" cy="789304"/>
          </a:xfrm>
          <a:prstGeom prst="rect">
            <a:avLst/>
          </a:prstGeom>
        </p:spPr>
        <p:txBody>
          <a:bodyPr anchor="t" rtlCol="false" tIns="0" lIns="0" bIns="0" rIns="0">
            <a:spAutoFit/>
          </a:bodyPr>
          <a:lstStyle/>
          <a:p>
            <a:pPr algn="r">
              <a:lnSpc>
                <a:spcPts val="3220"/>
              </a:lnSpc>
            </a:pPr>
            <a:r>
              <a:rPr lang="en-US" sz="2300">
                <a:solidFill>
                  <a:srgbClr val="000000"/>
                </a:solidFill>
                <a:latin typeface="Canva Sans"/>
              </a:rPr>
              <a:t>Academic Advising – MidAmerica Nazarene University,</a:t>
            </a:r>
          </a:p>
          <a:p>
            <a:pPr algn="r">
              <a:lnSpc>
                <a:spcPts val="3220"/>
              </a:lnSpc>
            </a:pPr>
          </a:p>
        </p:txBody>
      </p:sp>
      <p:sp>
        <p:nvSpPr>
          <p:cNvPr name="TextBox 8" id="8"/>
          <p:cNvSpPr txBox="true"/>
          <p:nvPr/>
        </p:nvSpPr>
        <p:spPr>
          <a:xfrm rot="0">
            <a:off x="1384300" y="6020527"/>
            <a:ext cx="4108921" cy="3505947"/>
          </a:xfrm>
          <a:prstGeom prst="rect">
            <a:avLst/>
          </a:prstGeom>
        </p:spPr>
        <p:txBody>
          <a:bodyPr anchor="t" rtlCol="false" tIns="0" lIns="0" bIns="0" rIns="0">
            <a:spAutoFit/>
          </a:bodyPr>
          <a:lstStyle/>
          <a:p>
            <a:pPr>
              <a:lnSpc>
                <a:spcPts val="3108"/>
              </a:lnSpc>
            </a:pPr>
            <a:r>
              <a:rPr lang="en-US" sz="2220">
                <a:solidFill>
                  <a:srgbClr val="000000"/>
                </a:solidFill>
                <a:latin typeface="Aileron"/>
              </a:rPr>
              <a:t>Compared to:</a:t>
            </a:r>
          </a:p>
          <a:p>
            <a:pPr marL="479423" indent="-239711" lvl="1">
              <a:lnSpc>
                <a:spcPts val="3108"/>
              </a:lnSpc>
              <a:buFont typeface="Arial"/>
              <a:buChar char="•"/>
            </a:pPr>
            <a:r>
              <a:rPr lang="en-US" sz="2220">
                <a:solidFill>
                  <a:srgbClr val="000000"/>
                </a:solidFill>
                <a:latin typeface="Aileron"/>
              </a:rPr>
              <a:t>Baker University </a:t>
            </a:r>
          </a:p>
          <a:p>
            <a:pPr marL="479423" indent="-239711" lvl="1">
              <a:lnSpc>
                <a:spcPts val="3108"/>
              </a:lnSpc>
              <a:buFont typeface="Arial"/>
              <a:buChar char="•"/>
            </a:pPr>
            <a:r>
              <a:rPr lang="en-US" sz="2220">
                <a:solidFill>
                  <a:srgbClr val="000000"/>
                </a:solidFill>
                <a:latin typeface="Aileron"/>
              </a:rPr>
              <a:t>Missouri State University</a:t>
            </a:r>
          </a:p>
          <a:p>
            <a:pPr marL="479423" indent="-239711" lvl="1">
              <a:lnSpc>
                <a:spcPts val="3108"/>
              </a:lnSpc>
              <a:buFont typeface="Arial"/>
              <a:buChar char="•"/>
            </a:pPr>
            <a:r>
              <a:rPr lang="en-US" sz="2220">
                <a:solidFill>
                  <a:srgbClr val="000000"/>
                </a:solidFill>
                <a:latin typeface="Aileron"/>
              </a:rPr>
              <a:t>BAU University</a:t>
            </a:r>
          </a:p>
          <a:p>
            <a:pPr marL="479423" indent="-239711" lvl="1">
              <a:lnSpc>
                <a:spcPts val="3108"/>
              </a:lnSpc>
              <a:buFont typeface="Arial"/>
              <a:buChar char="•"/>
            </a:pPr>
            <a:r>
              <a:rPr lang="en-US" sz="2220">
                <a:solidFill>
                  <a:srgbClr val="000000"/>
                </a:solidFill>
                <a:latin typeface="Aileron"/>
              </a:rPr>
              <a:t>Harvey Mudd College</a:t>
            </a:r>
          </a:p>
          <a:p>
            <a:pPr marL="479423" indent="-239711" lvl="1">
              <a:lnSpc>
                <a:spcPts val="3108"/>
              </a:lnSpc>
              <a:buFont typeface="Arial"/>
              <a:buChar char="•"/>
            </a:pPr>
            <a:r>
              <a:rPr lang="en-US" sz="2220">
                <a:solidFill>
                  <a:srgbClr val="000000"/>
                </a:solidFill>
                <a:latin typeface="Aileron"/>
              </a:rPr>
              <a:t>Grinnell College</a:t>
            </a:r>
          </a:p>
          <a:p>
            <a:pPr marL="479423" indent="-239711" lvl="1">
              <a:lnSpc>
                <a:spcPts val="3108"/>
              </a:lnSpc>
              <a:buFont typeface="Arial"/>
              <a:buChar char="•"/>
            </a:pPr>
            <a:r>
              <a:rPr lang="en-US" sz="2220">
                <a:solidFill>
                  <a:srgbClr val="000000"/>
                </a:solidFill>
                <a:latin typeface="Aileron"/>
              </a:rPr>
              <a:t>Colorado College</a:t>
            </a:r>
          </a:p>
          <a:p>
            <a:pPr marL="479423" indent="-239711" lvl="1">
              <a:lnSpc>
                <a:spcPts val="3108"/>
              </a:lnSpc>
              <a:buFont typeface="Arial"/>
              <a:buChar char="•"/>
            </a:pPr>
            <a:r>
              <a:rPr lang="en-US" sz="2220">
                <a:solidFill>
                  <a:srgbClr val="000000"/>
                </a:solidFill>
                <a:latin typeface="Aileron"/>
              </a:rPr>
              <a:t>Benedictine University </a:t>
            </a:r>
          </a:p>
          <a:p>
            <a:pPr marL="479423" indent="-239711" lvl="1">
              <a:lnSpc>
                <a:spcPts val="3108"/>
              </a:lnSpc>
              <a:buFont typeface="Arial"/>
              <a:buChar char="•"/>
            </a:pPr>
            <a:r>
              <a:rPr lang="en-US" sz="2220">
                <a:solidFill>
                  <a:srgbClr val="000000"/>
                </a:solidFill>
                <a:latin typeface="Aileron"/>
              </a:rPr>
              <a:t>Central Methodist University </a:t>
            </a:r>
          </a:p>
        </p:txBody>
      </p:sp>
      <p:sp>
        <p:nvSpPr>
          <p:cNvPr name="Freeform 9" id="9"/>
          <p:cNvSpPr/>
          <p:nvPr/>
        </p:nvSpPr>
        <p:spPr>
          <a:xfrm flipH="false" flipV="false" rot="0">
            <a:off x="15432141" y="8468040"/>
            <a:ext cx="2320635" cy="2320635"/>
          </a:xfrm>
          <a:custGeom>
            <a:avLst/>
            <a:gdLst/>
            <a:ahLst/>
            <a:cxnLst/>
            <a:rect r="r" b="b" t="t" l="l"/>
            <a:pathLst>
              <a:path h="2320635" w="2320635">
                <a:moveTo>
                  <a:pt x="0" y="0"/>
                </a:moveTo>
                <a:lnTo>
                  <a:pt x="2320636" y="0"/>
                </a:lnTo>
                <a:lnTo>
                  <a:pt x="2320636" y="2320635"/>
                </a:lnTo>
                <a:lnTo>
                  <a:pt x="0" y="23206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296609" y="3332285"/>
            <a:ext cx="3671525" cy="1973580"/>
            <a:chOff x="0" y="0"/>
            <a:chExt cx="966986" cy="519791"/>
          </a:xfrm>
        </p:grpSpPr>
        <p:sp>
          <p:nvSpPr>
            <p:cNvPr name="Freeform 3" id="3"/>
            <p:cNvSpPr/>
            <p:nvPr/>
          </p:nvSpPr>
          <p:spPr>
            <a:xfrm flipH="false" flipV="false" rot="0">
              <a:off x="0" y="0"/>
              <a:ext cx="966986" cy="519791"/>
            </a:xfrm>
            <a:custGeom>
              <a:avLst/>
              <a:gdLst/>
              <a:ahLst/>
              <a:cxnLst/>
              <a:rect r="r" b="b" t="t" l="l"/>
              <a:pathLst>
                <a:path h="519791" w="966986">
                  <a:moveTo>
                    <a:pt x="31630" y="0"/>
                  </a:moveTo>
                  <a:lnTo>
                    <a:pt x="935356" y="0"/>
                  </a:lnTo>
                  <a:cubicBezTo>
                    <a:pt x="952825" y="0"/>
                    <a:pt x="966986" y="14161"/>
                    <a:pt x="966986" y="31630"/>
                  </a:cubicBezTo>
                  <a:lnTo>
                    <a:pt x="966986" y="488161"/>
                  </a:lnTo>
                  <a:cubicBezTo>
                    <a:pt x="966986" y="496550"/>
                    <a:pt x="963654" y="504595"/>
                    <a:pt x="957722" y="510527"/>
                  </a:cubicBezTo>
                  <a:cubicBezTo>
                    <a:pt x="951790" y="516458"/>
                    <a:pt x="943745" y="519791"/>
                    <a:pt x="935356" y="519791"/>
                  </a:cubicBezTo>
                  <a:lnTo>
                    <a:pt x="31630" y="519791"/>
                  </a:lnTo>
                  <a:cubicBezTo>
                    <a:pt x="14161" y="519791"/>
                    <a:pt x="0" y="505630"/>
                    <a:pt x="0" y="488161"/>
                  </a:cubicBezTo>
                  <a:lnTo>
                    <a:pt x="0" y="31630"/>
                  </a:lnTo>
                  <a:cubicBezTo>
                    <a:pt x="0" y="14161"/>
                    <a:pt x="14161" y="0"/>
                    <a:pt x="31630" y="0"/>
                  </a:cubicBezTo>
                  <a:close/>
                </a:path>
              </a:pathLst>
            </a:custGeom>
            <a:solidFill>
              <a:srgbClr val="8DC6E8"/>
            </a:solidFill>
          </p:spPr>
        </p:sp>
        <p:sp>
          <p:nvSpPr>
            <p:cNvPr name="TextBox 4" id="4"/>
            <p:cNvSpPr txBox="true"/>
            <p:nvPr/>
          </p:nvSpPr>
          <p:spPr>
            <a:xfrm>
              <a:off x="0" y="-28575"/>
              <a:ext cx="966986" cy="548366"/>
            </a:xfrm>
            <a:prstGeom prst="rect">
              <a:avLst/>
            </a:prstGeom>
          </p:spPr>
          <p:txBody>
            <a:bodyPr anchor="ctr" rtlCol="false" tIns="254000" lIns="254000" bIns="254000" rIns="254000"/>
            <a:lstStyle/>
            <a:p>
              <a:pPr algn="ctr">
                <a:lnSpc>
                  <a:spcPts val="3120"/>
                </a:lnSpc>
              </a:pPr>
              <a:r>
                <a:rPr lang="en-US" sz="2400">
                  <a:solidFill>
                    <a:srgbClr val="FFFFFF"/>
                  </a:solidFill>
                  <a:latin typeface="Aileron Bold"/>
                </a:rPr>
                <a:t>Traditional Academic Advising Model</a:t>
              </a:r>
            </a:p>
          </p:txBody>
        </p:sp>
      </p:grpSp>
      <p:grpSp>
        <p:nvGrpSpPr>
          <p:cNvPr name="Group 5" id="5"/>
          <p:cNvGrpSpPr/>
          <p:nvPr/>
        </p:nvGrpSpPr>
        <p:grpSpPr>
          <a:xfrm rot="0">
            <a:off x="5606589" y="3332285"/>
            <a:ext cx="3624256" cy="2002155"/>
            <a:chOff x="0" y="0"/>
            <a:chExt cx="954537" cy="527317"/>
          </a:xfrm>
        </p:grpSpPr>
        <p:sp>
          <p:nvSpPr>
            <p:cNvPr name="Freeform 6" id="6"/>
            <p:cNvSpPr/>
            <p:nvPr/>
          </p:nvSpPr>
          <p:spPr>
            <a:xfrm flipH="false" flipV="false" rot="0">
              <a:off x="0" y="0"/>
              <a:ext cx="954537" cy="527317"/>
            </a:xfrm>
            <a:custGeom>
              <a:avLst/>
              <a:gdLst/>
              <a:ahLst/>
              <a:cxnLst/>
              <a:rect r="r" b="b" t="t" l="l"/>
              <a:pathLst>
                <a:path h="527317" w="954537">
                  <a:moveTo>
                    <a:pt x="32042" y="0"/>
                  </a:moveTo>
                  <a:lnTo>
                    <a:pt x="922494" y="0"/>
                  </a:lnTo>
                  <a:cubicBezTo>
                    <a:pt x="940191" y="0"/>
                    <a:pt x="954537" y="14346"/>
                    <a:pt x="954537" y="32042"/>
                  </a:cubicBezTo>
                  <a:lnTo>
                    <a:pt x="954537" y="495274"/>
                  </a:lnTo>
                  <a:cubicBezTo>
                    <a:pt x="954537" y="512971"/>
                    <a:pt x="940191" y="527317"/>
                    <a:pt x="922494" y="527317"/>
                  </a:cubicBezTo>
                  <a:lnTo>
                    <a:pt x="32042" y="527317"/>
                  </a:lnTo>
                  <a:cubicBezTo>
                    <a:pt x="14346" y="527317"/>
                    <a:pt x="0" y="512971"/>
                    <a:pt x="0" y="495274"/>
                  </a:cubicBezTo>
                  <a:lnTo>
                    <a:pt x="0" y="32042"/>
                  </a:lnTo>
                  <a:cubicBezTo>
                    <a:pt x="0" y="14346"/>
                    <a:pt x="14346" y="0"/>
                    <a:pt x="32042" y="0"/>
                  </a:cubicBezTo>
                  <a:close/>
                </a:path>
              </a:pathLst>
            </a:custGeom>
            <a:solidFill>
              <a:srgbClr val="1C88CF"/>
            </a:solidFill>
          </p:spPr>
        </p:sp>
        <p:sp>
          <p:nvSpPr>
            <p:cNvPr name="TextBox 7" id="7"/>
            <p:cNvSpPr txBox="true"/>
            <p:nvPr/>
          </p:nvSpPr>
          <p:spPr>
            <a:xfrm>
              <a:off x="0" y="-28575"/>
              <a:ext cx="954537" cy="555892"/>
            </a:xfrm>
            <a:prstGeom prst="rect">
              <a:avLst/>
            </a:prstGeom>
          </p:spPr>
          <p:txBody>
            <a:bodyPr anchor="ctr" rtlCol="false" tIns="254000" lIns="254000" bIns="254000" rIns="254000"/>
            <a:lstStyle/>
            <a:p>
              <a:pPr algn="ctr">
                <a:lnSpc>
                  <a:spcPts val="3120"/>
                </a:lnSpc>
              </a:pPr>
              <a:r>
                <a:rPr lang="en-US" sz="2400">
                  <a:solidFill>
                    <a:srgbClr val="FFFFFF"/>
                  </a:solidFill>
                  <a:latin typeface="Aileron Bold"/>
                </a:rPr>
                <a:t>Faculty Advising Model </a:t>
              </a:r>
            </a:p>
          </p:txBody>
        </p:sp>
      </p:grpSp>
      <p:grpSp>
        <p:nvGrpSpPr>
          <p:cNvPr name="Group 8" id="8"/>
          <p:cNvGrpSpPr/>
          <p:nvPr/>
        </p:nvGrpSpPr>
        <p:grpSpPr>
          <a:xfrm rot="0">
            <a:off x="9846246" y="3332285"/>
            <a:ext cx="3223571" cy="1973580"/>
            <a:chOff x="0" y="0"/>
            <a:chExt cx="849006" cy="519791"/>
          </a:xfrm>
        </p:grpSpPr>
        <p:sp>
          <p:nvSpPr>
            <p:cNvPr name="Freeform 9" id="9"/>
            <p:cNvSpPr/>
            <p:nvPr/>
          </p:nvSpPr>
          <p:spPr>
            <a:xfrm flipH="false" flipV="false" rot="0">
              <a:off x="0" y="0"/>
              <a:ext cx="849007" cy="519791"/>
            </a:xfrm>
            <a:custGeom>
              <a:avLst/>
              <a:gdLst/>
              <a:ahLst/>
              <a:cxnLst/>
              <a:rect r="r" b="b" t="t" l="l"/>
              <a:pathLst>
                <a:path h="519791" w="849007">
                  <a:moveTo>
                    <a:pt x="36025" y="0"/>
                  </a:moveTo>
                  <a:lnTo>
                    <a:pt x="812982" y="0"/>
                  </a:lnTo>
                  <a:cubicBezTo>
                    <a:pt x="822536" y="0"/>
                    <a:pt x="831699" y="3795"/>
                    <a:pt x="838455" y="10551"/>
                  </a:cubicBezTo>
                  <a:cubicBezTo>
                    <a:pt x="845211" y="17307"/>
                    <a:pt x="849007" y="26470"/>
                    <a:pt x="849007" y="36025"/>
                  </a:cubicBezTo>
                  <a:lnTo>
                    <a:pt x="849007" y="483766"/>
                  </a:lnTo>
                  <a:cubicBezTo>
                    <a:pt x="849007" y="493320"/>
                    <a:pt x="845211" y="502483"/>
                    <a:pt x="838455" y="509239"/>
                  </a:cubicBezTo>
                  <a:cubicBezTo>
                    <a:pt x="831699" y="515995"/>
                    <a:pt x="822536" y="519791"/>
                    <a:pt x="812982" y="519791"/>
                  </a:cubicBezTo>
                  <a:lnTo>
                    <a:pt x="36025" y="519791"/>
                  </a:lnTo>
                  <a:cubicBezTo>
                    <a:pt x="26470" y="519791"/>
                    <a:pt x="17307" y="515995"/>
                    <a:pt x="10551" y="509239"/>
                  </a:cubicBezTo>
                  <a:cubicBezTo>
                    <a:pt x="3795" y="502483"/>
                    <a:pt x="0" y="493320"/>
                    <a:pt x="0" y="483766"/>
                  </a:cubicBezTo>
                  <a:lnTo>
                    <a:pt x="0" y="36025"/>
                  </a:lnTo>
                  <a:cubicBezTo>
                    <a:pt x="0" y="26470"/>
                    <a:pt x="3795" y="17307"/>
                    <a:pt x="10551" y="10551"/>
                  </a:cubicBezTo>
                  <a:cubicBezTo>
                    <a:pt x="17307" y="3795"/>
                    <a:pt x="26470" y="0"/>
                    <a:pt x="36025" y="0"/>
                  </a:cubicBezTo>
                  <a:close/>
                </a:path>
              </a:pathLst>
            </a:custGeom>
            <a:solidFill>
              <a:srgbClr val="13538A"/>
            </a:solidFill>
          </p:spPr>
        </p:sp>
        <p:sp>
          <p:nvSpPr>
            <p:cNvPr name="TextBox 10" id="10"/>
            <p:cNvSpPr txBox="true"/>
            <p:nvPr/>
          </p:nvSpPr>
          <p:spPr>
            <a:xfrm>
              <a:off x="0" y="-28575"/>
              <a:ext cx="849006" cy="548366"/>
            </a:xfrm>
            <a:prstGeom prst="rect">
              <a:avLst/>
            </a:prstGeom>
          </p:spPr>
          <p:txBody>
            <a:bodyPr anchor="ctr" rtlCol="false" tIns="254000" lIns="254000" bIns="254000" rIns="254000"/>
            <a:lstStyle/>
            <a:p>
              <a:pPr algn="ctr">
                <a:lnSpc>
                  <a:spcPts val="3120"/>
                </a:lnSpc>
              </a:pPr>
              <a:r>
                <a:rPr lang="en-US" sz="2400">
                  <a:solidFill>
                    <a:srgbClr val="FFFFFF"/>
                  </a:solidFill>
                  <a:latin typeface="Aileron Bold"/>
                </a:rPr>
                <a:t>Professional Advising Model</a:t>
              </a:r>
            </a:p>
          </p:txBody>
        </p:sp>
      </p:grpSp>
      <p:grpSp>
        <p:nvGrpSpPr>
          <p:cNvPr name="Group 11" id="11"/>
          <p:cNvGrpSpPr/>
          <p:nvPr/>
        </p:nvGrpSpPr>
        <p:grpSpPr>
          <a:xfrm rot="0">
            <a:off x="13757216" y="3341575"/>
            <a:ext cx="3018507" cy="1973580"/>
            <a:chOff x="0" y="0"/>
            <a:chExt cx="794998" cy="519791"/>
          </a:xfrm>
        </p:grpSpPr>
        <p:sp>
          <p:nvSpPr>
            <p:cNvPr name="Freeform 12" id="12"/>
            <p:cNvSpPr/>
            <p:nvPr/>
          </p:nvSpPr>
          <p:spPr>
            <a:xfrm flipH="false" flipV="false" rot="0">
              <a:off x="0" y="0"/>
              <a:ext cx="794998" cy="519791"/>
            </a:xfrm>
            <a:custGeom>
              <a:avLst/>
              <a:gdLst/>
              <a:ahLst/>
              <a:cxnLst/>
              <a:rect r="r" b="b" t="t" l="l"/>
              <a:pathLst>
                <a:path h="519791" w="794998">
                  <a:moveTo>
                    <a:pt x="38472" y="0"/>
                  </a:moveTo>
                  <a:lnTo>
                    <a:pt x="756526" y="0"/>
                  </a:lnTo>
                  <a:cubicBezTo>
                    <a:pt x="777773" y="0"/>
                    <a:pt x="794998" y="17225"/>
                    <a:pt x="794998" y="38472"/>
                  </a:cubicBezTo>
                  <a:lnTo>
                    <a:pt x="794998" y="481318"/>
                  </a:lnTo>
                  <a:cubicBezTo>
                    <a:pt x="794998" y="491522"/>
                    <a:pt x="790944" y="501307"/>
                    <a:pt x="783730" y="508522"/>
                  </a:cubicBezTo>
                  <a:cubicBezTo>
                    <a:pt x="776515" y="515737"/>
                    <a:pt x="766729" y="519791"/>
                    <a:pt x="756526" y="519791"/>
                  </a:cubicBezTo>
                  <a:lnTo>
                    <a:pt x="38472" y="519791"/>
                  </a:lnTo>
                  <a:cubicBezTo>
                    <a:pt x="17225" y="519791"/>
                    <a:pt x="0" y="502566"/>
                    <a:pt x="0" y="481318"/>
                  </a:cubicBezTo>
                  <a:lnTo>
                    <a:pt x="0" y="38472"/>
                  </a:lnTo>
                  <a:cubicBezTo>
                    <a:pt x="0" y="17225"/>
                    <a:pt x="17225" y="0"/>
                    <a:pt x="38472" y="0"/>
                  </a:cubicBezTo>
                  <a:close/>
                </a:path>
              </a:pathLst>
            </a:custGeom>
            <a:solidFill>
              <a:srgbClr val="002B68"/>
            </a:solidFill>
          </p:spPr>
        </p:sp>
        <p:sp>
          <p:nvSpPr>
            <p:cNvPr name="TextBox 13" id="13"/>
            <p:cNvSpPr txBox="true"/>
            <p:nvPr/>
          </p:nvSpPr>
          <p:spPr>
            <a:xfrm>
              <a:off x="0" y="-28575"/>
              <a:ext cx="794998" cy="548366"/>
            </a:xfrm>
            <a:prstGeom prst="rect">
              <a:avLst/>
            </a:prstGeom>
          </p:spPr>
          <p:txBody>
            <a:bodyPr anchor="ctr" rtlCol="false" tIns="254000" lIns="254000" bIns="254000" rIns="254000"/>
            <a:lstStyle/>
            <a:p>
              <a:pPr algn="ctr">
                <a:lnSpc>
                  <a:spcPts val="3120"/>
                </a:lnSpc>
              </a:pPr>
              <a:r>
                <a:rPr lang="en-US" sz="2400">
                  <a:solidFill>
                    <a:srgbClr val="FFFFFF"/>
                  </a:solidFill>
                  <a:latin typeface="Aileron Bold"/>
                </a:rPr>
                <a:t>Hybrid Advising Model</a:t>
              </a:r>
            </a:p>
          </p:txBody>
        </p:sp>
      </p:grpSp>
      <p:sp>
        <p:nvSpPr>
          <p:cNvPr name="TextBox 14" id="14"/>
          <p:cNvSpPr txBox="true"/>
          <p:nvPr/>
        </p:nvSpPr>
        <p:spPr>
          <a:xfrm rot="0">
            <a:off x="1296609" y="6033450"/>
            <a:ext cx="3695243" cy="2731770"/>
          </a:xfrm>
          <a:prstGeom prst="rect">
            <a:avLst/>
          </a:prstGeom>
        </p:spPr>
        <p:txBody>
          <a:bodyPr anchor="t" rtlCol="false" tIns="0" lIns="0" bIns="0" rIns="0">
            <a:spAutoFit/>
          </a:bodyPr>
          <a:lstStyle/>
          <a:p>
            <a:pPr algn="ctr">
              <a:lnSpc>
                <a:spcPts val="2700"/>
              </a:lnSpc>
            </a:pPr>
            <a:r>
              <a:rPr lang="en-US" sz="1800" spc="26">
                <a:solidFill>
                  <a:srgbClr val="191919"/>
                </a:solidFill>
                <a:latin typeface="Aileron"/>
              </a:rPr>
              <a:t>This model involves one-on-one meetings between students and academic advisors, where advisors assist students in course selection, major exploration, and academic planning. These advisors typically work within specific academic departments or colleges.</a:t>
            </a:r>
          </a:p>
        </p:txBody>
      </p:sp>
      <p:sp>
        <p:nvSpPr>
          <p:cNvPr name="TextBox 15" id="15"/>
          <p:cNvSpPr txBox="true"/>
          <p:nvPr/>
        </p:nvSpPr>
        <p:spPr>
          <a:xfrm rot="0">
            <a:off x="5606589" y="5999160"/>
            <a:ext cx="3624256" cy="2731770"/>
          </a:xfrm>
          <a:prstGeom prst="rect">
            <a:avLst/>
          </a:prstGeom>
        </p:spPr>
        <p:txBody>
          <a:bodyPr anchor="t" rtlCol="false" tIns="0" lIns="0" bIns="0" rIns="0">
            <a:spAutoFit/>
          </a:bodyPr>
          <a:lstStyle/>
          <a:p>
            <a:pPr algn="ctr">
              <a:lnSpc>
                <a:spcPts val="2700"/>
              </a:lnSpc>
            </a:pPr>
            <a:r>
              <a:rPr lang="en-US" sz="1800" spc="26">
                <a:solidFill>
                  <a:srgbClr val="191919"/>
                </a:solidFill>
                <a:latin typeface="Aileron"/>
              </a:rPr>
              <a:t>Each faculty member is assigned a group of students whom they mentor and advise throughout their academic journey. This assigned advisor serves as the primary contact person for academic guidance and support.</a:t>
            </a:r>
          </a:p>
          <a:p>
            <a:pPr algn="ctr">
              <a:lnSpc>
                <a:spcPts val="2700"/>
              </a:lnSpc>
            </a:pPr>
          </a:p>
        </p:txBody>
      </p:sp>
      <p:sp>
        <p:nvSpPr>
          <p:cNvPr name="TextBox 16" id="16"/>
          <p:cNvSpPr txBox="true"/>
          <p:nvPr/>
        </p:nvSpPr>
        <p:spPr>
          <a:xfrm rot="0">
            <a:off x="9846246" y="6033450"/>
            <a:ext cx="3223571" cy="2388870"/>
          </a:xfrm>
          <a:prstGeom prst="rect">
            <a:avLst/>
          </a:prstGeom>
        </p:spPr>
        <p:txBody>
          <a:bodyPr anchor="t" rtlCol="false" tIns="0" lIns="0" bIns="0" rIns="0">
            <a:spAutoFit/>
          </a:bodyPr>
          <a:lstStyle/>
          <a:p>
            <a:pPr algn="ctr">
              <a:lnSpc>
                <a:spcPts val="2700"/>
              </a:lnSpc>
            </a:pPr>
            <a:r>
              <a:rPr lang="en-US" sz="1800" spc="26">
                <a:solidFill>
                  <a:srgbClr val="191919"/>
                </a:solidFill>
                <a:latin typeface="Aileron"/>
              </a:rPr>
              <a:t>Professionals with a career in advising take the role at the university offering complete focus to student success as well as direct knowledge in advising. </a:t>
            </a:r>
          </a:p>
          <a:p>
            <a:pPr algn="ctr">
              <a:lnSpc>
                <a:spcPts val="2700"/>
              </a:lnSpc>
            </a:pPr>
          </a:p>
        </p:txBody>
      </p:sp>
      <p:sp>
        <p:nvSpPr>
          <p:cNvPr name="TextBox 17" id="17"/>
          <p:cNvSpPr txBox="true"/>
          <p:nvPr/>
        </p:nvSpPr>
        <p:spPr>
          <a:xfrm rot="0">
            <a:off x="13572413" y="6385640"/>
            <a:ext cx="3407163" cy="3074670"/>
          </a:xfrm>
          <a:prstGeom prst="rect">
            <a:avLst/>
          </a:prstGeom>
        </p:spPr>
        <p:txBody>
          <a:bodyPr anchor="t" rtlCol="false" tIns="0" lIns="0" bIns="0" rIns="0">
            <a:spAutoFit/>
          </a:bodyPr>
          <a:lstStyle/>
          <a:p>
            <a:pPr algn="ctr">
              <a:lnSpc>
                <a:spcPts val="2700"/>
              </a:lnSpc>
            </a:pPr>
            <a:r>
              <a:rPr lang="en-US" sz="1800" spc="26">
                <a:solidFill>
                  <a:srgbClr val="191919"/>
                </a:solidFill>
                <a:latin typeface="Aileron"/>
              </a:rPr>
              <a:t>Some universities create collaborative advising networks involving faculty, academic advisors, career counselors, and student support services. These networks offer comprehensive and coordinated support to students during their academic journey.</a:t>
            </a:r>
          </a:p>
        </p:txBody>
      </p:sp>
      <p:sp>
        <p:nvSpPr>
          <p:cNvPr name="AutoShape 18" id="18"/>
          <p:cNvSpPr/>
          <p:nvPr/>
        </p:nvSpPr>
        <p:spPr>
          <a:xfrm>
            <a:off x="4968133" y="4319075"/>
            <a:ext cx="638455" cy="14288"/>
          </a:xfrm>
          <a:prstGeom prst="line">
            <a:avLst/>
          </a:prstGeom>
          <a:ln cap="flat" w="57150">
            <a:solidFill>
              <a:srgbClr val="EDF0F2"/>
            </a:solidFill>
            <a:prstDash val="solid"/>
            <a:headEnd type="none" len="sm" w="sm"/>
            <a:tailEnd type="none" len="sm" w="sm"/>
          </a:ln>
        </p:spPr>
      </p:sp>
      <p:sp>
        <p:nvSpPr>
          <p:cNvPr name="AutoShape 19" id="19"/>
          <p:cNvSpPr/>
          <p:nvPr/>
        </p:nvSpPr>
        <p:spPr>
          <a:xfrm>
            <a:off x="13069817" y="4319075"/>
            <a:ext cx="687399" cy="9290"/>
          </a:xfrm>
          <a:prstGeom prst="line">
            <a:avLst/>
          </a:prstGeom>
          <a:ln cap="flat" w="57150">
            <a:solidFill>
              <a:srgbClr val="EDF0F2"/>
            </a:solidFill>
            <a:prstDash val="solid"/>
            <a:headEnd type="none" len="sm" w="sm"/>
            <a:tailEnd type="none" len="sm" w="sm"/>
          </a:ln>
        </p:spPr>
      </p:sp>
      <p:sp>
        <p:nvSpPr>
          <p:cNvPr name="AutoShape 20" id="20"/>
          <p:cNvSpPr/>
          <p:nvPr/>
        </p:nvSpPr>
        <p:spPr>
          <a:xfrm>
            <a:off x="3132371" y="5305865"/>
            <a:ext cx="11859" cy="784735"/>
          </a:xfrm>
          <a:prstGeom prst="line">
            <a:avLst/>
          </a:prstGeom>
          <a:ln cap="flat" w="47625">
            <a:solidFill>
              <a:srgbClr val="8DC6E8"/>
            </a:solidFill>
            <a:prstDash val="solid"/>
            <a:headEnd type="none" len="sm" w="sm"/>
            <a:tailEnd type="arrow" len="sm" w="med"/>
          </a:ln>
        </p:spPr>
      </p:sp>
      <p:sp>
        <p:nvSpPr>
          <p:cNvPr name="AutoShape 21" id="21"/>
          <p:cNvSpPr/>
          <p:nvPr/>
        </p:nvSpPr>
        <p:spPr>
          <a:xfrm>
            <a:off x="7418717" y="5334440"/>
            <a:ext cx="0" cy="721870"/>
          </a:xfrm>
          <a:prstGeom prst="line">
            <a:avLst/>
          </a:prstGeom>
          <a:ln cap="flat" w="47625">
            <a:solidFill>
              <a:srgbClr val="1C88CF"/>
            </a:solidFill>
            <a:prstDash val="solid"/>
            <a:headEnd type="none" len="sm" w="sm"/>
            <a:tailEnd type="arrow" len="sm" w="med"/>
          </a:ln>
        </p:spPr>
      </p:sp>
      <p:sp>
        <p:nvSpPr>
          <p:cNvPr name="AutoShape 22" id="22"/>
          <p:cNvSpPr/>
          <p:nvPr/>
        </p:nvSpPr>
        <p:spPr>
          <a:xfrm>
            <a:off x="11458032" y="5305865"/>
            <a:ext cx="0" cy="784735"/>
          </a:xfrm>
          <a:prstGeom prst="line">
            <a:avLst/>
          </a:prstGeom>
          <a:ln cap="flat" w="47625">
            <a:solidFill>
              <a:srgbClr val="13538A"/>
            </a:solidFill>
            <a:prstDash val="solid"/>
            <a:headEnd type="none" len="sm" w="sm"/>
            <a:tailEnd type="arrow" len="sm" w="med"/>
          </a:ln>
        </p:spPr>
      </p:sp>
      <p:grpSp>
        <p:nvGrpSpPr>
          <p:cNvPr name="Group 23" id="23"/>
          <p:cNvGrpSpPr/>
          <p:nvPr/>
        </p:nvGrpSpPr>
        <p:grpSpPr>
          <a:xfrm rot="0">
            <a:off x="3276483" y="1361005"/>
            <a:ext cx="11735033" cy="1028305"/>
            <a:chOff x="0" y="0"/>
            <a:chExt cx="15646711" cy="1371073"/>
          </a:xfrm>
        </p:grpSpPr>
        <p:sp>
          <p:nvSpPr>
            <p:cNvPr name="TextBox 24" id="24"/>
            <p:cNvSpPr txBox="true"/>
            <p:nvPr/>
          </p:nvSpPr>
          <p:spPr>
            <a:xfrm rot="0">
              <a:off x="14525" y="-9525"/>
              <a:ext cx="15632187" cy="733425"/>
            </a:xfrm>
            <a:prstGeom prst="rect">
              <a:avLst/>
            </a:prstGeom>
          </p:spPr>
          <p:txBody>
            <a:bodyPr anchor="t" rtlCol="false" tIns="0" lIns="0" bIns="0" rIns="0">
              <a:spAutoFit/>
            </a:bodyPr>
            <a:lstStyle/>
            <a:p>
              <a:pPr algn="ctr">
                <a:lnSpc>
                  <a:spcPts val="4320"/>
                </a:lnSpc>
              </a:pPr>
              <a:r>
                <a:rPr lang="en-US" sz="3600" spc="107">
                  <a:solidFill>
                    <a:srgbClr val="191919"/>
                  </a:solidFill>
                  <a:latin typeface="Aileron Ultra-Bold"/>
                </a:rPr>
                <a:t>SECONDARY RESEARCH: MODELS</a:t>
              </a:r>
            </a:p>
          </p:txBody>
        </p:sp>
        <p:sp>
          <p:nvSpPr>
            <p:cNvPr name="TextBox 25" id="25"/>
            <p:cNvSpPr txBox="true"/>
            <p:nvPr/>
          </p:nvSpPr>
          <p:spPr>
            <a:xfrm rot="0">
              <a:off x="0" y="899268"/>
              <a:ext cx="15632187" cy="471805"/>
            </a:xfrm>
            <a:prstGeom prst="rect">
              <a:avLst/>
            </a:prstGeom>
          </p:spPr>
          <p:txBody>
            <a:bodyPr anchor="t" rtlCol="false" tIns="0" lIns="0" bIns="0" rIns="0">
              <a:spAutoFit/>
            </a:bodyPr>
            <a:lstStyle/>
            <a:p>
              <a:pPr algn="ctr">
                <a:lnSpc>
                  <a:spcPts val="2939"/>
                </a:lnSpc>
              </a:pPr>
              <a:r>
                <a:rPr lang="en-US" sz="2099" spc="62">
                  <a:solidFill>
                    <a:srgbClr val="191919"/>
                  </a:solidFill>
                  <a:latin typeface="Aileron"/>
                </a:rPr>
                <a:t>Objective 3: Findings</a:t>
              </a:r>
            </a:p>
          </p:txBody>
        </p:sp>
      </p:grpSp>
      <p:sp>
        <p:nvSpPr>
          <p:cNvPr name="AutoShape 26" id="26"/>
          <p:cNvSpPr/>
          <p:nvPr/>
        </p:nvSpPr>
        <p:spPr>
          <a:xfrm flipV="true">
            <a:off x="9231509" y="4276220"/>
            <a:ext cx="614737" cy="14288"/>
          </a:xfrm>
          <a:prstGeom prst="line">
            <a:avLst/>
          </a:prstGeom>
          <a:ln cap="flat" w="57150">
            <a:solidFill>
              <a:srgbClr val="EDF0F2"/>
            </a:solidFill>
            <a:prstDash val="solid"/>
            <a:headEnd type="none" len="sm" w="sm"/>
            <a:tailEnd type="none" len="sm" w="sm"/>
          </a:ln>
        </p:spPr>
      </p:sp>
      <p:sp>
        <p:nvSpPr>
          <p:cNvPr name="AutoShape 27" id="27"/>
          <p:cNvSpPr/>
          <p:nvPr/>
        </p:nvSpPr>
        <p:spPr>
          <a:xfrm>
            <a:off x="15300704" y="5315155"/>
            <a:ext cx="0" cy="784735"/>
          </a:xfrm>
          <a:prstGeom prst="line">
            <a:avLst/>
          </a:prstGeom>
          <a:ln cap="flat" w="47625">
            <a:solidFill>
              <a:srgbClr val="003A5D"/>
            </a:solidFill>
            <a:prstDash val="solid"/>
            <a:headEnd type="none" len="sm" w="sm"/>
            <a:tailEnd type="arrow" len="sm" w="med"/>
          </a:ln>
        </p:spPr>
      </p:sp>
    </p:spTree>
  </p:cSld>
  <p:clrMapOvr>
    <a:masterClrMapping/>
  </p:clrMapOvr>
</p:sld>
</file>

<file path=ppt/slides/slide3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0" y="-23536"/>
          <a:ext cx="18288000" cy="10310536"/>
        </p:xfrm>
        <a:graphic>
          <a:graphicData uri="http://schemas.openxmlformats.org/drawingml/2006/table">
            <a:tbl>
              <a:tblPr/>
              <a:tblGrid>
                <a:gridCol w="3048000"/>
                <a:gridCol w="3857438"/>
                <a:gridCol w="3575894"/>
                <a:gridCol w="3724258"/>
                <a:gridCol w="3580576"/>
                <a:gridCol w="501834"/>
              </a:tblGrid>
              <a:tr h="10310536">
                <a:tc>
                  <a:txBody>
                    <a:bodyPr anchor="t" rtlCol="false"/>
                    <a:lstStyle/>
                    <a:p>
                      <a:pPr algn="ctr">
                        <a:lnSpc>
                          <a:spcPts val="2700"/>
                        </a:lnSpc>
                        <a:defRPr/>
                      </a:pPr>
                      <a:endParaRPr lang="en-US" sz="1100"/>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3600"/>
                        </a:lnSpc>
                      </a:pPr>
                      <a:r>
                        <a:rPr lang="en-US" sz="2400">
                          <a:solidFill>
                            <a:srgbClr val="191919"/>
                          </a:solidFill>
                          <a:latin typeface="Aileron Bold"/>
                        </a:rPr>
                        <a:t>Benefits </a:t>
                      </a:r>
                    </a:p>
                    <a:p>
                      <a:pPr algn="ctr">
                        <a:lnSpc>
                          <a:spcPts val="2700"/>
                        </a:lnSpc>
                      </a:pPr>
                      <a:r>
                        <a:rPr lang="en-US" sz="1800">
                          <a:solidFill>
                            <a:srgbClr val="191919"/>
                          </a:solidFill>
                          <a:latin typeface="Aileron"/>
                        </a:rPr>
                        <a:t>Advisors expand students' options and understanding, guiding them toward contacts and opportunities aligned with their goals.</a:t>
                      </a:r>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c>
                  <a:txBody>
                    <a:bodyPr anchor="t" rtlCol="false"/>
                    <a:lstStyle/>
                    <a:p>
                      <a:pPr algn="ctr">
                        <a:lnSpc>
                          <a:spcPts val="2700"/>
                        </a:lnSpc>
                        <a:defRPr/>
                      </a:pPr>
                      <a:endParaRPr lang="en-US" sz="1100"/>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3600"/>
                        </a:lnSpc>
                      </a:pPr>
                      <a:r>
                        <a:rPr lang="en-US" sz="2400" spc="36">
                          <a:solidFill>
                            <a:srgbClr val="191919"/>
                          </a:solidFill>
                          <a:latin typeface="Aileron Bold"/>
                        </a:rPr>
                        <a:t>Certifications &amp; Training</a:t>
                      </a:r>
                    </a:p>
                    <a:p>
                      <a:pPr algn="ctr">
                        <a:lnSpc>
                          <a:spcPts val="2700"/>
                        </a:lnSpc>
                      </a:pPr>
                      <a:r>
                        <a:rPr lang="en-US" sz="1800" spc="26">
                          <a:solidFill>
                            <a:srgbClr val="191919"/>
                          </a:solidFill>
                          <a:latin typeface="Aileron"/>
                        </a:rPr>
                        <a:t>Academic advisors require relevant degrees and must stay updated on trends, policies, and best practices for effective guidance.</a:t>
                      </a:r>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c>
                  <a:txBody>
                    <a:bodyPr anchor="t" rtlCol="false"/>
                    <a:lstStyle/>
                    <a:p>
                      <a:pPr algn="ctr">
                        <a:lnSpc>
                          <a:spcPts val="2700"/>
                        </a:lnSpc>
                        <a:defRPr/>
                      </a:pPr>
                      <a:endParaRPr lang="en-US" sz="1100"/>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3599"/>
                        </a:lnSpc>
                      </a:pPr>
                      <a:r>
                        <a:rPr lang="en-US" sz="2399" spc="35">
                          <a:solidFill>
                            <a:srgbClr val="191919"/>
                          </a:solidFill>
                          <a:latin typeface="Aileron Bold"/>
                        </a:rPr>
                        <a:t>Scheduling Options</a:t>
                      </a:r>
                    </a:p>
                    <a:p>
                      <a:pPr algn="ctr">
                        <a:lnSpc>
                          <a:spcPts val="2700"/>
                        </a:lnSpc>
                      </a:pPr>
                      <a:r>
                        <a:rPr lang="en-US" sz="1800" spc="26">
                          <a:solidFill>
                            <a:srgbClr val="191919"/>
                          </a:solidFill>
                          <a:latin typeface="Aileron Bold"/>
                        </a:rPr>
                        <a:t> </a:t>
                      </a:r>
                      <a:r>
                        <a:rPr lang="en-US" sz="1800" spc="26">
                          <a:solidFill>
                            <a:srgbClr val="191919"/>
                          </a:solidFill>
                          <a:latin typeface="Aileron"/>
                        </a:rPr>
                        <a:t>   Universities offer online resources for contact information and office hours, with some providing walk-in opportunities for immediate assistance.</a:t>
                      </a:r>
                    </a:p>
                    <a:p>
                      <a:pPr algn="ctr">
                        <a:lnSpc>
                          <a:spcPts val="2700"/>
                        </a:lnSpc>
                      </a:pPr>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c>
                  <a:txBody>
                    <a:bodyPr anchor="t" rtlCol="false"/>
                    <a:lstStyle/>
                    <a:p>
                      <a:pPr algn="ctr">
                        <a:lnSpc>
                          <a:spcPts val="2700"/>
                        </a:lnSpc>
                        <a:defRPr/>
                      </a:pPr>
                      <a:endParaRPr lang="en-US" sz="1100"/>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3600"/>
                        </a:lnSpc>
                      </a:pPr>
                      <a:r>
                        <a:rPr lang="en-US" sz="2400" spc="36">
                          <a:solidFill>
                            <a:srgbClr val="191919"/>
                          </a:solidFill>
                          <a:latin typeface="Aileron Bold"/>
                        </a:rPr>
                        <a:t>Environment </a:t>
                      </a:r>
                    </a:p>
                    <a:p>
                      <a:pPr algn="ctr">
                        <a:lnSpc>
                          <a:spcPts val="2700"/>
                        </a:lnSpc>
                      </a:pPr>
                      <a:r>
                        <a:rPr lang="en-US" sz="1800" spc="26">
                          <a:solidFill>
                            <a:srgbClr val="191919"/>
                          </a:solidFill>
                          <a:latin typeface="Aileron"/>
                        </a:rPr>
                        <a:t>Academic advising rooms should include private spaces for one-on-one consultations, desks or tables for comfortable discussions, and areas for group advising sessions or workshops with adequate lighting.</a:t>
                      </a:r>
                    </a:p>
                    <a:p>
                      <a:pPr algn="ctr">
                        <a:lnSpc>
                          <a:spcPts val="2700"/>
                        </a:lnSpc>
                      </a:pPr>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c>
                  <a:txBody>
                    <a:bodyPr anchor="t" rtlCol="false"/>
                    <a:lstStyle/>
                    <a:p>
                      <a:pPr algn="ctr">
                        <a:lnSpc>
                          <a:spcPts val="2700"/>
                        </a:lnSpc>
                        <a:defRPr/>
                      </a:pPr>
                      <a:endParaRPr lang="en-US" sz="1100"/>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2700"/>
                        </a:lnSpc>
                      </a:pPr>
                    </a:p>
                    <a:p>
                      <a:pPr algn="ctr">
                        <a:lnSpc>
                          <a:spcPts val="3599"/>
                        </a:lnSpc>
                      </a:pPr>
                      <a:r>
                        <a:rPr lang="en-US" sz="2399" spc="35">
                          <a:solidFill>
                            <a:srgbClr val="191919"/>
                          </a:solidFill>
                          <a:latin typeface="Aileron Bold"/>
                        </a:rPr>
                        <a:t>Peer Advising</a:t>
                      </a:r>
                    </a:p>
                    <a:p>
                      <a:pPr algn="ctr">
                        <a:lnSpc>
                          <a:spcPts val="2700"/>
                        </a:lnSpc>
                      </a:pPr>
                      <a:r>
                        <a:rPr lang="en-US" sz="1800" spc="26">
                          <a:solidFill>
                            <a:srgbClr val="191919"/>
                          </a:solidFill>
                          <a:latin typeface="Aileron"/>
                        </a:rPr>
                        <a:t> Peer advisors enhance support services by providing accessibility and demonstrating program importance. Selection involves formal processes with training to ensure adherence to institutional policies.</a:t>
                      </a:r>
                    </a:p>
                    <a:p>
                      <a:pPr algn="ctr">
                        <a:lnSpc>
                          <a:spcPts val="2700"/>
                        </a:lnSpc>
                      </a:pPr>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c>
                  <a:txBody>
                    <a:bodyPr anchor="t" rtlCol="false"/>
                    <a:lstStyle/>
                    <a:p>
                      <a:pPr algn="ctr">
                        <a:lnSpc>
                          <a:spcPts val="2700"/>
                        </a:lnSpc>
                        <a:defRPr/>
                      </a:pPr>
                      <a:endParaRPr lang="en-US" sz="1100"/>
                    </a:p>
                  </a:txBody>
                  <a:tcPr marL="190500" marR="190500" marT="190500" marB="190500" anchor="t">
                    <a:lnL cmpd="sng" algn="ctr" cap="flat" w="0">
                      <a:solidFill>
                        <a:srgbClr val="F4F4F4"/>
                      </a:solidFill>
                      <a:prstDash val="solid"/>
                      <a:round/>
                      <a:headEnd type="none" w="med" len="med"/>
                      <a:tailEnd type="none" w="med" len="med"/>
                    </a:lnL>
                    <a:lnR cmpd="sng" algn="ctr" cap="flat" w="0">
                      <a:solidFill>
                        <a:srgbClr val="F4F4F4"/>
                      </a:solidFill>
                      <a:prstDash val="solid"/>
                      <a:round/>
                      <a:headEnd type="none" w="med" len="med"/>
                      <a:tailEnd type="none" w="med" len="med"/>
                    </a:lnR>
                    <a:lnT cmpd="sng" algn="ctr" cap="flat" w="0">
                      <a:solidFill>
                        <a:srgbClr val="F4F4F4"/>
                      </a:solidFill>
                      <a:prstDash val="solid"/>
                      <a:round/>
                      <a:headEnd type="none" w="med" len="med"/>
                      <a:tailEnd type="none" w="med" len="med"/>
                    </a:lnT>
                    <a:lnB cmpd="sng" algn="ctr" cap="flat" w="0">
                      <a:solidFill>
                        <a:srgbClr val="F4F4F4"/>
                      </a:solidFill>
                      <a:prstDash val="solid"/>
                      <a:round/>
                      <a:headEnd type="none" w="med" len="med"/>
                      <a:tailEnd type="none" w="med" len="med"/>
                    </a:lnB>
                    <a:solidFill>
                      <a:srgbClr val="EDF0F2"/>
                    </a:solidFill>
                  </a:tcPr>
                </a:tc>
              </a:tr>
            </a:tbl>
          </a:graphicData>
        </a:graphic>
      </p:graphicFrame>
      <p:grpSp>
        <p:nvGrpSpPr>
          <p:cNvPr name="Group 3" id="3"/>
          <p:cNvGrpSpPr/>
          <p:nvPr/>
        </p:nvGrpSpPr>
        <p:grpSpPr>
          <a:xfrm rot="-829633">
            <a:off x="101452" y="8486967"/>
            <a:ext cx="20724935" cy="5634207"/>
            <a:chOff x="0" y="0"/>
            <a:chExt cx="5458419" cy="1483906"/>
          </a:xfrm>
        </p:grpSpPr>
        <p:sp>
          <p:nvSpPr>
            <p:cNvPr name="Freeform 4" id="4"/>
            <p:cNvSpPr/>
            <p:nvPr/>
          </p:nvSpPr>
          <p:spPr>
            <a:xfrm flipH="false" flipV="false" rot="0">
              <a:off x="0" y="0"/>
              <a:ext cx="5458419" cy="1483907"/>
            </a:xfrm>
            <a:custGeom>
              <a:avLst/>
              <a:gdLst/>
              <a:ahLst/>
              <a:cxnLst/>
              <a:rect r="r" b="b" t="t" l="l"/>
              <a:pathLst>
                <a:path h="1483907" w="5458419">
                  <a:moveTo>
                    <a:pt x="0" y="0"/>
                  </a:moveTo>
                  <a:lnTo>
                    <a:pt x="5458419" y="0"/>
                  </a:lnTo>
                  <a:lnTo>
                    <a:pt x="5458419" y="1483907"/>
                  </a:lnTo>
                  <a:lnTo>
                    <a:pt x="0" y="1483907"/>
                  </a:lnTo>
                  <a:close/>
                </a:path>
              </a:pathLst>
            </a:custGeom>
            <a:solidFill>
              <a:srgbClr val="FFFFFF"/>
            </a:solidFill>
          </p:spPr>
        </p:sp>
        <p:sp>
          <p:nvSpPr>
            <p:cNvPr name="TextBox 5" id="5"/>
            <p:cNvSpPr txBox="true"/>
            <p:nvPr/>
          </p:nvSpPr>
          <p:spPr>
            <a:xfrm>
              <a:off x="0" y="-38100"/>
              <a:ext cx="5458419" cy="1522006"/>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829633">
            <a:off x="-2015856" y="-2222871"/>
            <a:ext cx="20724935" cy="5634207"/>
            <a:chOff x="0" y="0"/>
            <a:chExt cx="5458419" cy="1483906"/>
          </a:xfrm>
        </p:grpSpPr>
        <p:sp>
          <p:nvSpPr>
            <p:cNvPr name="Freeform 7" id="7"/>
            <p:cNvSpPr/>
            <p:nvPr/>
          </p:nvSpPr>
          <p:spPr>
            <a:xfrm flipH="false" flipV="false" rot="0">
              <a:off x="0" y="0"/>
              <a:ext cx="5458419" cy="1483907"/>
            </a:xfrm>
            <a:custGeom>
              <a:avLst/>
              <a:gdLst/>
              <a:ahLst/>
              <a:cxnLst/>
              <a:rect r="r" b="b" t="t" l="l"/>
              <a:pathLst>
                <a:path h="1483907" w="5458419">
                  <a:moveTo>
                    <a:pt x="0" y="0"/>
                  </a:moveTo>
                  <a:lnTo>
                    <a:pt x="5458419" y="0"/>
                  </a:lnTo>
                  <a:lnTo>
                    <a:pt x="5458419" y="1483907"/>
                  </a:lnTo>
                  <a:lnTo>
                    <a:pt x="0" y="1483907"/>
                  </a:lnTo>
                  <a:close/>
                </a:path>
              </a:pathLst>
            </a:custGeom>
            <a:solidFill>
              <a:srgbClr val="FFFFFF"/>
            </a:solidFill>
          </p:spPr>
        </p:sp>
        <p:sp>
          <p:nvSpPr>
            <p:cNvPr name="TextBox 8" id="8"/>
            <p:cNvSpPr txBox="true"/>
            <p:nvPr/>
          </p:nvSpPr>
          <p:spPr>
            <a:xfrm>
              <a:off x="0" y="-38100"/>
              <a:ext cx="5458419" cy="1522006"/>
            </a:xfrm>
            <a:prstGeom prst="rect">
              <a:avLst/>
            </a:prstGeom>
          </p:spPr>
          <p:txBody>
            <a:bodyPr anchor="ctr" rtlCol="false" tIns="50800" lIns="50800" bIns="50800" rIns="50800"/>
            <a:lstStyle/>
            <a:p>
              <a:pPr algn="ctr">
                <a:lnSpc>
                  <a:spcPts val="2100"/>
                </a:lnSpc>
              </a:pPr>
            </a:p>
          </p:txBody>
        </p:sp>
      </p:grpSp>
      <p:grpSp>
        <p:nvGrpSpPr>
          <p:cNvPr name="Group 9" id="9"/>
          <p:cNvGrpSpPr/>
          <p:nvPr/>
        </p:nvGrpSpPr>
        <p:grpSpPr>
          <a:xfrm rot="0">
            <a:off x="1028700" y="4563791"/>
            <a:ext cx="946844" cy="946844"/>
            <a:chOff x="0" y="0"/>
            <a:chExt cx="556826" cy="556826"/>
          </a:xfrm>
        </p:grpSpPr>
        <p:sp>
          <p:nvSpPr>
            <p:cNvPr name="Freeform 10" id="10"/>
            <p:cNvSpPr/>
            <p:nvPr/>
          </p:nvSpPr>
          <p:spPr>
            <a:xfrm flipH="false" flipV="false" rot="0">
              <a:off x="0" y="0"/>
              <a:ext cx="556826" cy="556826"/>
            </a:xfrm>
            <a:custGeom>
              <a:avLst/>
              <a:gdLst/>
              <a:ahLst/>
              <a:cxnLst/>
              <a:rect r="r" b="b" t="t" l="l"/>
              <a:pathLst>
                <a:path h="556826" w="556826">
                  <a:moveTo>
                    <a:pt x="278413" y="0"/>
                  </a:moveTo>
                  <a:cubicBezTo>
                    <a:pt x="124650" y="0"/>
                    <a:pt x="0" y="124650"/>
                    <a:pt x="0" y="278413"/>
                  </a:cubicBezTo>
                  <a:cubicBezTo>
                    <a:pt x="0" y="432176"/>
                    <a:pt x="124650" y="556826"/>
                    <a:pt x="278413" y="556826"/>
                  </a:cubicBezTo>
                  <a:cubicBezTo>
                    <a:pt x="432176" y="556826"/>
                    <a:pt x="556826" y="432176"/>
                    <a:pt x="556826" y="278413"/>
                  </a:cubicBezTo>
                  <a:cubicBezTo>
                    <a:pt x="556826" y="124650"/>
                    <a:pt x="432176" y="0"/>
                    <a:pt x="278413" y="0"/>
                  </a:cubicBezTo>
                  <a:close/>
                </a:path>
              </a:pathLst>
            </a:custGeom>
            <a:solidFill>
              <a:srgbClr val="86EAE9"/>
            </a:solidFill>
          </p:spPr>
        </p:sp>
        <p:sp>
          <p:nvSpPr>
            <p:cNvPr name="TextBox 11" id="11"/>
            <p:cNvSpPr txBox="true"/>
            <p:nvPr/>
          </p:nvSpPr>
          <p:spPr>
            <a:xfrm>
              <a:off x="52202" y="-4948"/>
              <a:ext cx="452421" cy="509571"/>
            </a:xfrm>
            <a:prstGeom prst="rect">
              <a:avLst/>
            </a:prstGeom>
          </p:spPr>
          <p:txBody>
            <a:bodyPr anchor="ctr" rtlCol="false" tIns="0" lIns="0" bIns="0" rIns="0"/>
            <a:lstStyle/>
            <a:p>
              <a:pPr algn="ctr">
                <a:lnSpc>
                  <a:spcPts val="3919"/>
                </a:lnSpc>
              </a:pPr>
              <a:r>
                <a:rPr lang="en-US" sz="2799">
                  <a:solidFill>
                    <a:srgbClr val="FFFFFF"/>
                  </a:solidFill>
                  <a:latin typeface="Aileron Bold"/>
                </a:rPr>
                <a:t>1</a:t>
              </a:r>
            </a:p>
          </p:txBody>
        </p:sp>
      </p:grpSp>
      <p:sp>
        <p:nvSpPr>
          <p:cNvPr name="AutoShape 12" id="12"/>
          <p:cNvSpPr/>
          <p:nvPr/>
        </p:nvSpPr>
        <p:spPr>
          <a:xfrm>
            <a:off x="1106063" y="5882882"/>
            <a:ext cx="792119" cy="47625"/>
          </a:xfrm>
          <a:prstGeom prst="line">
            <a:avLst/>
          </a:prstGeom>
          <a:ln cap="flat" w="47625">
            <a:solidFill>
              <a:srgbClr val="86EAE9"/>
            </a:solidFill>
            <a:prstDash val="solid"/>
            <a:headEnd type="none" len="sm" w="sm"/>
            <a:tailEnd type="oval" len="lg" w="lg"/>
          </a:ln>
        </p:spPr>
      </p:sp>
      <p:grpSp>
        <p:nvGrpSpPr>
          <p:cNvPr name="Group 13" id="13"/>
          <p:cNvGrpSpPr/>
          <p:nvPr/>
        </p:nvGrpSpPr>
        <p:grpSpPr>
          <a:xfrm rot="0">
            <a:off x="14653900" y="1146953"/>
            <a:ext cx="946844" cy="946844"/>
            <a:chOff x="0" y="0"/>
            <a:chExt cx="556826" cy="556826"/>
          </a:xfrm>
        </p:grpSpPr>
        <p:sp>
          <p:nvSpPr>
            <p:cNvPr name="Freeform 14" id="14"/>
            <p:cNvSpPr/>
            <p:nvPr/>
          </p:nvSpPr>
          <p:spPr>
            <a:xfrm flipH="false" flipV="false" rot="0">
              <a:off x="0" y="0"/>
              <a:ext cx="556826" cy="556826"/>
            </a:xfrm>
            <a:custGeom>
              <a:avLst/>
              <a:gdLst/>
              <a:ahLst/>
              <a:cxnLst/>
              <a:rect r="r" b="b" t="t" l="l"/>
              <a:pathLst>
                <a:path h="556826" w="556826">
                  <a:moveTo>
                    <a:pt x="278413" y="0"/>
                  </a:moveTo>
                  <a:cubicBezTo>
                    <a:pt x="124650" y="0"/>
                    <a:pt x="0" y="124650"/>
                    <a:pt x="0" y="278413"/>
                  </a:cubicBezTo>
                  <a:cubicBezTo>
                    <a:pt x="0" y="432176"/>
                    <a:pt x="124650" y="556826"/>
                    <a:pt x="278413" y="556826"/>
                  </a:cubicBezTo>
                  <a:cubicBezTo>
                    <a:pt x="432176" y="556826"/>
                    <a:pt x="556826" y="432176"/>
                    <a:pt x="556826" y="278413"/>
                  </a:cubicBezTo>
                  <a:cubicBezTo>
                    <a:pt x="556826" y="124650"/>
                    <a:pt x="432176" y="0"/>
                    <a:pt x="278413" y="0"/>
                  </a:cubicBezTo>
                  <a:close/>
                </a:path>
              </a:pathLst>
            </a:custGeom>
            <a:solidFill>
              <a:srgbClr val="1C88CF"/>
            </a:solidFill>
          </p:spPr>
        </p:sp>
        <p:sp>
          <p:nvSpPr>
            <p:cNvPr name="TextBox 15" id="15"/>
            <p:cNvSpPr txBox="true"/>
            <p:nvPr/>
          </p:nvSpPr>
          <p:spPr>
            <a:xfrm>
              <a:off x="52202" y="-4948"/>
              <a:ext cx="452421" cy="509571"/>
            </a:xfrm>
            <a:prstGeom prst="rect">
              <a:avLst/>
            </a:prstGeom>
          </p:spPr>
          <p:txBody>
            <a:bodyPr anchor="ctr" rtlCol="false" tIns="0" lIns="0" bIns="0" rIns="0"/>
            <a:lstStyle/>
            <a:p>
              <a:pPr algn="ctr">
                <a:lnSpc>
                  <a:spcPts val="3919"/>
                </a:lnSpc>
              </a:pPr>
              <a:r>
                <a:rPr lang="en-US" sz="2799">
                  <a:solidFill>
                    <a:srgbClr val="FFFFFF"/>
                  </a:solidFill>
                  <a:latin typeface="Aileron Bold"/>
                </a:rPr>
                <a:t>5</a:t>
              </a:r>
            </a:p>
          </p:txBody>
        </p:sp>
      </p:grpSp>
      <p:sp>
        <p:nvSpPr>
          <p:cNvPr name="AutoShape 16" id="16"/>
          <p:cNvSpPr/>
          <p:nvPr/>
        </p:nvSpPr>
        <p:spPr>
          <a:xfrm>
            <a:off x="15127322" y="2093797"/>
            <a:ext cx="0" cy="735854"/>
          </a:xfrm>
          <a:prstGeom prst="line">
            <a:avLst/>
          </a:prstGeom>
          <a:ln cap="flat" w="47625">
            <a:solidFill>
              <a:srgbClr val="1C88CF"/>
            </a:solidFill>
            <a:prstDash val="solid"/>
            <a:headEnd type="none" len="sm" w="sm"/>
            <a:tailEnd type="oval" len="lg" w="lg"/>
          </a:ln>
        </p:spPr>
      </p:sp>
      <p:grpSp>
        <p:nvGrpSpPr>
          <p:cNvPr name="Group 17" id="17"/>
          <p:cNvGrpSpPr/>
          <p:nvPr/>
        </p:nvGrpSpPr>
        <p:grpSpPr>
          <a:xfrm rot="0">
            <a:off x="11119046" y="2145238"/>
            <a:ext cx="946844" cy="946844"/>
            <a:chOff x="0" y="0"/>
            <a:chExt cx="556826" cy="556826"/>
          </a:xfrm>
        </p:grpSpPr>
        <p:sp>
          <p:nvSpPr>
            <p:cNvPr name="Freeform 18" id="18"/>
            <p:cNvSpPr/>
            <p:nvPr/>
          </p:nvSpPr>
          <p:spPr>
            <a:xfrm flipH="false" flipV="false" rot="0">
              <a:off x="0" y="0"/>
              <a:ext cx="556826" cy="556826"/>
            </a:xfrm>
            <a:custGeom>
              <a:avLst/>
              <a:gdLst/>
              <a:ahLst/>
              <a:cxnLst/>
              <a:rect r="r" b="b" t="t" l="l"/>
              <a:pathLst>
                <a:path h="556826" w="556826">
                  <a:moveTo>
                    <a:pt x="278413" y="0"/>
                  </a:moveTo>
                  <a:cubicBezTo>
                    <a:pt x="124650" y="0"/>
                    <a:pt x="0" y="124650"/>
                    <a:pt x="0" y="278413"/>
                  </a:cubicBezTo>
                  <a:cubicBezTo>
                    <a:pt x="0" y="432176"/>
                    <a:pt x="124650" y="556826"/>
                    <a:pt x="278413" y="556826"/>
                  </a:cubicBezTo>
                  <a:cubicBezTo>
                    <a:pt x="432176" y="556826"/>
                    <a:pt x="556826" y="432176"/>
                    <a:pt x="556826" y="278413"/>
                  </a:cubicBezTo>
                  <a:cubicBezTo>
                    <a:pt x="556826" y="124650"/>
                    <a:pt x="432176" y="0"/>
                    <a:pt x="278413" y="0"/>
                  </a:cubicBezTo>
                  <a:close/>
                </a:path>
              </a:pathLst>
            </a:custGeom>
            <a:solidFill>
              <a:srgbClr val="18AFD6"/>
            </a:solidFill>
          </p:spPr>
        </p:sp>
        <p:sp>
          <p:nvSpPr>
            <p:cNvPr name="TextBox 19" id="19"/>
            <p:cNvSpPr txBox="true"/>
            <p:nvPr/>
          </p:nvSpPr>
          <p:spPr>
            <a:xfrm>
              <a:off x="52202" y="-4948"/>
              <a:ext cx="452421" cy="509571"/>
            </a:xfrm>
            <a:prstGeom prst="rect">
              <a:avLst/>
            </a:prstGeom>
          </p:spPr>
          <p:txBody>
            <a:bodyPr anchor="ctr" rtlCol="false" tIns="0" lIns="0" bIns="0" rIns="0"/>
            <a:lstStyle/>
            <a:p>
              <a:pPr algn="ctr">
                <a:lnSpc>
                  <a:spcPts val="3919"/>
                </a:lnSpc>
              </a:pPr>
              <a:r>
                <a:rPr lang="en-US" sz="2799">
                  <a:solidFill>
                    <a:srgbClr val="FFFFFF"/>
                  </a:solidFill>
                  <a:latin typeface="Aileron Bold"/>
                </a:rPr>
                <a:t>4</a:t>
              </a:r>
            </a:p>
          </p:txBody>
        </p:sp>
      </p:grpSp>
      <p:sp>
        <p:nvSpPr>
          <p:cNvPr name="AutoShape 20" id="20"/>
          <p:cNvSpPr/>
          <p:nvPr/>
        </p:nvSpPr>
        <p:spPr>
          <a:xfrm>
            <a:off x="11592468" y="3092083"/>
            <a:ext cx="0" cy="735854"/>
          </a:xfrm>
          <a:prstGeom prst="line">
            <a:avLst/>
          </a:prstGeom>
          <a:ln cap="flat" w="47625">
            <a:solidFill>
              <a:srgbClr val="18AFD6"/>
            </a:solidFill>
            <a:prstDash val="solid"/>
            <a:headEnd type="none" len="sm" w="sm"/>
            <a:tailEnd type="oval" len="lg" w="lg"/>
          </a:ln>
        </p:spPr>
      </p:sp>
      <p:grpSp>
        <p:nvGrpSpPr>
          <p:cNvPr name="Group 21" id="21"/>
          <p:cNvGrpSpPr/>
          <p:nvPr/>
        </p:nvGrpSpPr>
        <p:grpSpPr>
          <a:xfrm rot="0">
            <a:off x="7600344" y="2881092"/>
            <a:ext cx="946844" cy="946844"/>
            <a:chOff x="0" y="0"/>
            <a:chExt cx="556826" cy="556826"/>
          </a:xfrm>
        </p:grpSpPr>
        <p:sp>
          <p:nvSpPr>
            <p:cNvPr name="Freeform 22" id="22"/>
            <p:cNvSpPr/>
            <p:nvPr/>
          </p:nvSpPr>
          <p:spPr>
            <a:xfrm flipH="false" flipV="false" rot="0">
              <a:off x="0" y="0"/>
              <a:ext cx="556826" cy="556826"/>
            </a:xfrm>
            <a:custGeom>
              <a:avLst/>
              <a:gdLst/>
              <a:ahLst/>
              <a:cxnLst/>
              <a:rect r="r" b="b" t="t" l="l"/>
              <a:pathLst>
                <a:path h="556826" w="556826">
                  <a:moveTo>
                    <a:pt x="278413" y="0"/>
                  </a:moveTo>
                  <a:cubicBezTo>
                    <a:pt x="124650" y="0"/>
                    <a:pt x="0" y="124650"/>
                    <a:pt x="0" y="278413"/>
                  </a:cubicBezTo>
                  <a:cubicBezTo>
                    <a:pt x="0" y="432176"/>
                    <a:pt x="124650" y="556826"/>
                    <a:pt x="278413" y="556826"/>
                  </a:cubicBezTo>
                  <a:cubicBezTo>
                    <a:pt x="432176" y="556826"/>
                    <a:pt x="556826" y="432176"/>
                    <a:pt x="556826" y="278413"/>
                  </a:cubicBezTo>
                  <a:cubicBezTo>
                    <a:pt x="556826" y="124650"/>
                    <a:pt x="432176" y="0"/>
                    <a:pt x="278413" y="0"/>
                  </a:cubicBezTo>
                  <a:close/>
                </a:path>
              </a:pathLst>
            </a:custGeom>
            <a:solidFill>
              <a:srgbClr val="37C9EF"/>
            </a:solidFill>
          </p:spPr>
        </p:sp>
        <p:sp>
          <p:nvSpPr>
            <p:cNvPr name="TextBox 23" id="23"/>
            <p:cNvSpPr txBox="true"/>
            <p:nvPr/>
          </p:nvSpPr>
          <p:spPr>
            <a:xfrm>
              <a:off x="52202" y="-4948"/>
              <a:ext cx="452421" cy="509571"/>
            </a:xfrm>
            <a:prstGeom prst="rect">
              <a:avLst/>
            </a:prstGeom>
          </p:spPr>
          <p:txBody>
            <a:bodyPr anchor="ctr" rtlCol="false" tIns="0" lIns="0" bIns="0" rIns="0"/>
            <a:lstStyle/>
            <a:p>
              <a:pPr algn="ctr">
                <a:lnSpc>
                  <a:spcPts val="3919"/>
                </a:lnSpc>
              </a:pPr>
              <a:r>
                <a:rPr lang="en-US" sz="2799">
                  <a:solidFill>
                    <a:srgbClr val="FFFFFF"/>
                  </a:solidFill>
                  <a:latin typeface="Aileron Bold"/>
                </a:rPr>
                <a:t>3</a:t>
              </a:r>
            </a:p>
          </p:txBody>
        </p:sp>
      </p:grpSp>
      <p:sp>
        <p:nvSpPr>
          <p:cNvPr name="AutoShape 24" id="24"/>
          <p:cNvSpPr/>
          <p:nvPr/>
        </p:nvSpPr>
        <p:spPr>
          <a:xfrm flipH="true">
            <a:off x="8073766" y="3827937"/>
            <a:ext cx="0" cy="735854"/>
          </a:xfrm>
          <a:prstGeom prst="line">
            <a:avLst/>
          </a:prstGeom>
          <a:ln cap="flat" w="47625">
            <a:solidFill>
              <a:srgbClr val="37C9EF"/>
            </a:solidFill>
            <a:prstDash val="solid"/>
            <a:headEnd type="none" len="sm" w="sm"/>
            <a:tailEnd type="oval" len="lg" w="lg"/>
          </a:ln>
        </p:spPr>
      </p:sp>
      <p:grpSp>
        <p:nvGrpSpPr>
          <p:cNvPr name="Group 25" id="25"/>
          <p:cNvGrpSpPr/>
          <p:nvPr/>
        </p:nvGrpSpPr>
        <p:grpSpPr>
          <a:xfrm rot="0">
            <a:off x="4081641" y="3827937"/>
            <a:ext cx="946844" cy="946844"/>
            <a:chOff x="0" y="0"/>
            <a:chExt cx="556826" cy="556826"/>
          </a:xfrm>
        </p:grpSpPr>
        <p:sp>
          <p:nvSpPr>
            <p:cNvPr name="Freeform 26" id="26"/>
            <p:cNvSpPr/>
            <p:nvPr/>
          </p:nvSpPr>
          <p:spPr>
            <a:xfrm flipH="false" flipV="false" rot="0">
              <a:off x="0" y="0"/>
              <a:ext cx="556826" cy="556826"/>
            </a:xfrm>
            <a:custGeom>
              <a:avLst/>
              <a:gdLst/>
              <a:ahLst/>
              <a:cxnLst/>
              <a:rect r="r" b="b" t="t" l="l"/>
              <a:pathLst>
                <a:path h="556826" w="556826">
                  <a:moveTo>
                    <a:pt x="278413" y="0"/>
                  </a:moveTo>
                  <a:cubicBezTo>
                    <a:pt x="124650" y="0"/>
                    <a:pt x="0" y="124650"/>
                    <a:pt x="0" y="278413"/>
                  </a:cubicBezTo>
                  <a:cubicBezTo>
                    <a:pt x="0" y="432176"/>
                    <a:pt x="124650" y="556826"/>
                    <a:pt x="278413" y="556826"/>
                  </a:cubicBezTo>
                  <a:cubicBezTo>
                    <a:pt x="432176" y="556826"/>
                    <a:pt x="556826" y="432176"/>
                    <a:pt x="556826" y="278413"/>
                  </a:cubicBezTo>
                  <a:cubicBezTo>
                    <a:pt x="556826" y="124650"/>
                    <a:pt x="432176" y="0"/>
                    <a:pt x="278413" y="0"/>
                  </a:cubicBezTo>
                  <a:close/>
                </a:path>
              </a:pathLst>
            </a:custGeom>
            <a:solidFill>
              <a:srgbClr val="3EDAD8"/>
            </a:solidFill>
          </p:spPr>
        </p:sp>
        <p:sp>
          <p:nvSpPr>
            <p:cNvPr name="TextBox 27" id="27"/>
            <p:cNvSpPr txBox="true"/>
            <p:nvPr/>
          </p:nvSpPr>
          <p:spPr>
            <a:xfrm>
              <a:off x="52202" y="-4948"/>
              <a:ext cx="452421" cy="509571"/>
            </a:xfrm>
            <a:prstGeom prst="rect">
              <a:avLst/>
            </a:prstGeom>
          </p:spPr>
          <p:txBody>
            <a:bodyPr anchor="ctr" rtlCol="false" tIns="0" lIns="0" bIns="0" rIns="0"/>
            <a:lstStyle/>
            <a:p>
              <a:pPr algn="ctr">
                <a:lnSpc>
                  <a:spcPts val="3919"/>
                </a:lnSpc>
              </a:pPr>
              <a:r>
                <a:rPr lang="en-US" sz="2799">
                  <a:solidFill>
                    <a:srgbClr val="FFFFFF"/>
                  </a:solidFill>
                  <a:latin typeface="Aileron Bold"/>
                </a:rPr>
                <a:t>2</a:t>
              </a:r>
            </a:p>
          </p:txBody>
        </p:sp>
      </p:grpSp>
      <p:sp>
        <p:nvSpPr>
          <p:cNvPr name="AutoShape 28" id="28"/>
          <p:cNvSpPr/>
          <p:nvPr/>
        </p:nvSpPr>
        <p:spPr>
          <a:xfrm>
            <a:off x="4187136" y="5118895"/>
            <a:ext cx="735854" cy="47625"/>
          </a:xfrm>
          <a:prstGeom prst="line">
            <a:avLst/>
          </a:prstGeom>
          <a:ln cap="flat" w="47625">
            <a:solidFill>
              <a:srgbClr val="3EDAD8"/>
            </a:solidFill>
            <a:prstDash val="solid"/>
            <a:headEnd type="none" len="sm" w="sm"/>
            <a:tailEnd type="oval" len="lg" w="lg"/>
          </a:ln>
        </p:spPr>
      </p:sp>
      <p:sp>
        <p:nvSpPr>
          <p:cNvPr name="TextBox 29" id="29"/>
          <p:cNvSpPr txBox="true"/>
          <p:nvPr/>
        </p:nvSpPr>
        <p:spPr>
          <a:xfrm rot="0">
            <a:off x="1050383" y="995919"/>
            <a:ext cx="7232747" cy="1095375"/>
          </a:xfrm>
          <a:prstGeom prst="rect">
            <a:avLst/>
          </a:prstGeom>
        </p:spPr>
        <p:txBody>
          <a:bodyPr anchor="t" rtlCol="false" tIns="0" lIns="0" bIns="0" rIns="0">
            <a:spAutoFit/>
          </a:bodyPr>
          <a:lstStyle/>
          <a:p>
            <a:pPr>
              <a:lnSpc>
                <a:spcPts val="4320"/>
              </a:lnSpc>
            </a:pPr>
            <a:r>
              <a:rPr lang="en-US" sz="3600" spc="107">
                <a:solidFill>
                  <a:srgbClr val="191919"/>
                </a:solidFill>
                <a:latin typeface="Aileron Ultra-Bold"/>
              </a:rPr>
              <a:t>OBJECTIVE 3 FINDINGS: SECONDARY RESEARCH</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733765" y="1685720"/>
            <a:ext cx="10383091" cy="6915560"/>
          </a:xfrm>
          <a:custGeom>
            <a:avLst/>
            <a:gdLst/>
            <a:ahLst/>
            <a:cxnLst/>
            <a:rect r="r" b="b" t="t" l="l"/>
            <a:pathLst>
              <a:path h="6915560" w="10383091">
                <a:moveTo>
                  <a:pt x="0" y="0"/>
                </a:moveTo>
                <a:lnTo>
                  <a:pt x="10383090" y="0"/>
                </a:lnTo>
                <a:lnTo>
                  <a:pt x="10383090" y="6915560"/>
                </a:lnTo>
                <a:lnTo>
                  <a:pt x="0" y="6915560"/>
                </a:lnTo>
                <a:lnTo>
                  <a:pt x="0" y="0"/>
                </a:lnTo>
                <a:close/>
              </a:path>
            </a:pathLst>
          </a:custGeom>
          <a:blipFill>
            <a:blip r:embed="rId3">
              <a:extLst>
                <a:ext uri="{96DAC541-7B7A-43D3-8B79-37D633B846F1}">
                  <asvg:svgBlip xmlns:asvg="http://schemas.microsoft.com/office/drawing/2016/SVG/main" r:embed="rId4"/>
                </a:ext>
              </a:extLst>
            </a:blip>
            <a:stretch>
              <a:fillRect l="0" t="-37784" r="-13846" b="-33144"/>
            </a:stretch>
          </a:blipFill>
        </p:spPr>
      </p:sp>
      <p:sp>
        <p:nvSpPr>
          <p:cNvPr name="TextBox 3" id="3"/>
          <p:cNvSpPr txBox="true"/>
          <p:nvPr/>
        </p:nvSpPr>
        <p:spPr>
          <a:xfrm rot="0">
            <a:off x="470263" y="3972689"/>
            <a:ext cx="5258032" cy="657225"/>
          </a:xfrm>
          <a:prstGeom prst="rect">
            <a:avLst/>
          </a:prstGeom>
        </p:spPr>
        <p:txBody>
          <a:bodyPr anchor="t" rtlCol="false" tIns="0" lIns="0" bIns="0" rIns="0">
            <a:spAutoFit/>
          </a:bodyPr>
          <a:lstStyle/>
          <a:p>
            <a:pPr>
              <a:lnSpc>
                <a:spcPts val="5160"/>
              </a:lnSpc>
            </a:pPr>
            <a:r>
              <a:rPr lang="en-US" sz="4300" spc="86">
                <a:solidFill>
                  <a:srgbClr val="FFFFFF"/>
                </a:solidFill>
                <a:latin typeface="Aileron Bold"/>
              </a:rPr>
              <a:t>5 Best Practices </a:t>
            </a:r>
          </a:p>
        </p:txBody>
      </p:sp>
      <p:sp>
        <p:nvSpPr>
          <p:cNvPr name="TextBox 4" id="4"/>
          <p:cNvSpPr txBox="true"/>
          <p:nvPr/>
        </p:nvSpPr>
        <p:spPr>
          <a:xfrm rot="0">
            <a:off x="564078" y="2178049"/>
            <a:ext cx="7975106" cy="1583689"/>
          </a:xfrm>
          <a:prstGeom prst="rect">
            <a:avLst/>
          </a:prstGeom>
        </p:spPr>
        <p:txBody>
          <a:bodyPr anchor="t" rtlCol="false" tIns="0" lIns="0" bIns="0" rIns="0">
            <a:spAutoFit/>
          </a:bodyPr>
          <a:lstStyle/>
          <a:p>
            <a:pPr>
              <a:lnSpc>
                <a:spcPts val="4409"/>
              </a:lnSpc>
            </a:pPr>
            <a:r>
              <a:rPr lang="en-US" sz="6999">
                <a:solidFill>
                  <a:srgbClr val="FFFFFF"/>
                </a:solidFill>
                <a:latin typeface="Canva Sans Bold"/>
              </a:rPr>
              <a:t>Secondary </a:t>
            </a:r>
          </a:p>
          <a:p>
            <a:pPr algn="just">
              <a:lnSpc>
                <a:spcPts val="9799"/>
              </a:lnSpc>
            </a:pPr>
            <a:r>
              <a:rPr lang="en-US" sz="6999">
                <a:solidFill>
                  <a:srgbClr val="FFFFFF"/>
                </a:solidFill>
                <a:latin typeface="Canva Sans Bold"/>
              </a:rPr>
              <a:t>Research </a:t>
            </a:r>
          </a:p>
        </p:txBody>
      </p:sp>
      <p:sp>
        <p:nvSpPr>
          <p:cNvPr name="TextBox 5" id="5"/>
          <p:cNvSpPr txBox="true"/>
          <p:nvPr/>
        </p:nvSpPr>
        <p:spPr>
          <a:xfrm rot="0">
            <a:off x="6915560" y="609917"/>
            <a:ext cx="10343740" cy="8990965"/>
          </a:xfrm>
          <a:prstGeom prst="rect">
            <a:avLst/>
          </a:prstGeom>
        </p:spPr>
        <p:txBody>
          <a:bodyPr anchor="t" rtlCol="false" tIns="0" lIns="0" bIns="0" rIns="0">
            <a:spAutoFit/>
          </a:bodyPr>
          <a:lstStyle/>
          <a:p>
            <a:pPr marL="734059" indent="-367030" lvl="1">
              <a:lnSpc>
                <a:spcPts val="4759"/>
              </a:lnSpc>
              <a:buFont typeface="Arial"/>
              <a:buChar char="•"/>
            </a:pPr>
            <a:r>
              <a:rPr lang="en-US" sz="3399">
                <a:solidFill>
                  <a:srgbClr val="000000"/>
                </a:solidFill>
                <a:latin typeface="Aileron"/>
              </a:rPr>
              <a:t>Promoting development advising as an ongoing process considering academic, career, and personal needs.</a:t>
            </a:r>
          </a:p>
          <a:p>
            <a:pPr>
              <a:lnSpc>
                <a:spcPts val="4759"/>
              </a:lnSpc>
            </a:pPr>
          </a:p>
          <a:p>
            <a:pPr marL="734059" indent="-367030" lvl="1">
              <a:lnSpc>
                <a:spcPts val="4759"/>
              </a:lnSpc>
              <a:buFont typeface="Arial"/>
              <a:buChar char="•"/>
            </a:pPr>
            <a:r>
              <a:rPr lang="en-US" sz="3399">
                <a:solidFill>
                  <a:srgbClr val="000000"/>
                </a:solidFill>
                <a:latin typeface="Aileron"/>
              </a:rPr>
              <a:t>Advising as teaching to develop critical thinking skills and set goals.</a:t>
            </a:r>
          </a:p>
          <a:p>
            <a:pPr>
              <a:lnSpc>
                <a:spcPts val="4759"/>
              </a:lnSpc>
            </a:pPr>
          </a:p>
          <a:p>
            <a:pPr marL="734059" indent="-367030" lvl="1">
              <a:lnSpc>
                <a:spcPts val="4759"/>
              </a:lnSpc>
              <a:buFont typeface="Arial"/>
              <a:buChar char="•"/>
            </a:pPr>
            <a:r>
              <a:rPr lang="en-US" sz="3399">
                <a:solidFill>
                  <a:srgbClr val="000000"/>
                </a:solidFill>
                <a:latin typeface="Aileron"/>
              </a:rPr>
              <a:t>Building meaningful relationships.</a:t>
            </a:r>
          </a:p>
          <a:p>
            <a:pPr>
              <a:lnSpc>
                <a:spcPts val="4759"/>
              </a:lnSpc>
            </a:pPr>
          </a:p>
          <a:p>
            <a:pPr marL="734059" indent="-367030" lvl="1">
              <a:lnSpc>
                <a:spcPts val="4759"/>
              </a:lnSpc>
              <a:buFont typeface="Arial"/>
              <a:buChar char="•"/>
            </a:pPr>
            <a:r>
              <a:rPr lang="en-US" sz="3399">
                <a:solidFill>
                  <a:srgbClr val="000000"/>
                </a:solidFill>
                <a:latin typeface="Aileron"/>
              </a:rPr>
              <a:t>Using assessment and technology to track student progress and leverage technology platforms.</a:t>
            </a:r>
          </a:p>
          <a:p>
            <a:pPr>
              <a:lnSpc>
                <a:spcPts val="4759"/>
              </a:lnSpc>
            </a:pPr>
          </a:p>
          <a:p>
            <a:pPr marL="734059" indent="-367030" lvl="1">
              <a:lnSpc>
                <a:spcPts val="4759"/>
              </a:lnSpc>
              <a:buFont typeface="Arial"/>
              <a:buChar char="•"/>
            </a:pPr>
            <a:r>
              <a:rPr lang="en-US" sz="3399">
                <a:solidFill>
                  <a:srgbClr val="000000"/>
                </a:solidFill>
                <a:latin typeface="Aileron"/>
              </a:rPr>
              <a:t>Encouraging professional development and training for advisors by NACADA.</a:t>
            </a:r>
          </a:p>
        </p:txBody>
      </p:sp>
      <p:sp>
        <p:nvSpPr>
          <p:cNvPr name="TextBox 6" id="6"/>
          <p:cNvSpPr txBox="true"/>
          <p:nvPr/>
        </p:nvSpPr>
        <p:spPr>
          <a:xfrm rot="0">
            <a:off x="470263" y="4751832"/>
            <a:ext cx="4765997" cy="802386"/>
          </a:xfrm>
          <a:prstGeom prst="rect">
            <a:avLst/>
          </a:prstGeom>
        </p:spPr>
        <p:txBody>
          <a:bodyPr anchor="t" rtlCol="false" tIns="0" lIns="0" bIns="0" rIns="0">
            <a:spAutoFit/>
          </a:bodyPr>
          <a:lstStyle/>
          <a:p>
            <a:pPr>
              <a:lnSpc>
                <a:spcPts val="3192"/>
              </a:lnSpc>
            </a:pPr>
            <a:r>
              <a:rPr lang="en-US" sz="2800">
                <a:solidFill>
                  <a:srgbClr val="8DC6E8"/>
                </a:solidFill>
                <a:latin typeface="Canva Sans"/>
              </a:rPr>
              <a:t>National Academic Advising</a:t>
            </a:r>
          </a:p>
          <a:p>
            <a:pPr>
              <a:lnSpc>
                <a:spcPts val="3192"/>
              </a:lnSpc>
            </a:pPr>
            <a:r>
              <a:rPr lang="en-US" sz="2800">
                <a:solidFill>
                  <a:srgbClr val="8DC6E8"/>
                </a:solidFill>
                <a:latin typeface="Canva Sans"/>
              </a:rPr>
              <a:t>Association. (n.d.)</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2232967" y="4231967"/>
            <a:ext cx="10287000" cy="1823066"/>
            <a:chOff x="0" y="0"/>
            <a:chExt cx="2709333" cy="480149"/>
          </a:xfrm>
        </p:grpSpPr>
        <p:sp>
          <p:nvSpPr>
            <p:cNvPr name="Freeform 3" id="3"/>
            <p:cNvSpPr/>
            <p:nvPr/>
          </p:nvSpPr>
          <p:spPr>
            <a:xfrm flipH="false" flipV="false" rot="0">
              <a:off x="0" y="0"/>
              <a:ext cx="2709333" cy="480149"/>
            </a:xfrm>
            <a:custGeom>
              <a:avLst/>
              <a:gdLst/>
              <a:ahLst/>
              <a:cxnLst/>
              <a:rect r="r" b="b" t="t" l="l"/>
              <a:pathLst>
                <a:path h="480149" w="2709333">
                  <a:moveTo>
                    <a:pt x="0" y="0"/>
                  </a:moveTo>
                  <a:lnTo>
                    <a:pt x="2709333" y="0"/>
                  </a:lnTo>
                  <a:lnTo>
                    <a:pt x="2709333" y="480149"/>
                  </a:lnTo>
                  <a:lnTo>
                    <a:pt x="0" y="480149"/>
                  </a:lnTo>
                  <a:close/>
                </a:path>
              </a:pathLst>
            </a:custGeom>
            <a:solidFill>
              <a:srgbClr val="37C9EF"/>
            </a:solidFill>
            <a:ln cap="sq">
              <a:noFill/>
              <a:prstDash val="solid"/>
              <a:miter/>
            </a:ln>
          </p:spPr>
        </p:sp>
        <p:sp>
          <p:nvSpPr>
            <p:cNvPr name="TextBox 4" id="4"/>
            <p:cNvSpPr txBox="true"/>
            <p:nvPr/>
          </p:nvSpPr>
          <p:spPr>
            <a:xfrm>
              <a:off x="0" y="-38100"/>
              <a:ext cx="2709333" cy="518249"/>
            </a:xfrm>
            <a:prstGeom prst="rect">
              <a:avLst/>
            </a:prstGeom>
          </p:spPr>
          <p:txBody>
            <a:bodyPr anchor="ctr" rtlCol="false" tIns="254000" lIns="254000" bIns="254000" rIns="254000"/>
            <a:lstStyle/>
            <a:p>
              <a:pPr algn="r">
                <a:lnSpc>
                  <a:spcPts val="2520"/>
                </a:lnSpc>
              </a:pPr>
            </a:p>
          </p:txBody>
        </p:sp>
      </p:grpSp>
      <p:sp>
        <p:nvSpPr>
          <p:cNvPr name="Freeform 5" id="5"/>
          <p:cNvSpPr/>
          <p:nvPr/>
        </p:nvSpPr>
        <p:spPr>
          <a:xfrm flipH="false" flipV="false" rot="0">
            <a:off x="9144000" y="0"/>
            <a:ext cx="9144000" cy="5095875"/>
          </a:xfrm>
          <a:custGeom>
            <a:avLst/>
            <a:gdLst/>
            <a:ahLst/>
            <a:cxnLst/>
            <a:rect r="r" b="b" t="t" l="l"/>
            <a:pathLst>
              <a:path h="5095875" w="9144000">
                <a:moveTo>
                  <a:pt x="0" y="0"/>
                </a:moveTo>
                <a:lnTo>
                  <a:pt x="9144000" y="0"/>
                </a:lnTo>
                <a:lnTo>
                  <a:pt x="9144000" y="5095875"/>
                </a:lnTo>
                <a:lnTo>
                  <a:pt x="0" y="5095875"/>
                </a:lnTo>
                <a:lnTo>
                  <a:pt x="0" y="0"/>
                </a:lnTo>
                <a:close/>
              </a:path>
            </a:pathLst>
          </a:custGeom>
          <a:blipFill>
            <a:blip r:embed="rId3"/>
            <a:stretch>
              <a:fillRect l="0" t="-94441" r="0" b="-74717"/>
            </a:stretch>
          </a:blipFill>
        </p:spPr>
      </p:sp>
      <p:sp>
        <p:nvSpPr>
          <p:cNvPr name="Freeform 6" id="6"/>
          <p:cNvSpPr/>
          <p:nvPr/>
        </p:nvSpPr>
        <p:spPr>
          <a:xfrm flipH="false" flipV="false" rot="0">
            <a:off x="9144000" y="5191125"/>
            <a:ext cx="9144000" cy="5095875"/>
          </a:xfrm>
          <a:custGeom>
            <a:avLst/>
            <a:gdLst/>
            <a:ahLst/>
            <a:cxnLst/>
            <a:rect r="r" b="b" t="t" l="l"/>
            <a:pathLst>
              <a:path h="5095875" w="9144000">
                <a:moveTo>
                  <a:pt x="0" y="0"/>
                </a:moveTo>
                <a:lnTo>
                  <a:pt x="9144000" y="0"/>
                </a:lnTo>
                <a:lnTo>
                  <a:pt x="9144000" y="5095875"/>
                </a:lnTo>
                <a:lnTo>
                  <a:pt x="0" y="5095875"/>
                </a:lnTo>
                <a:lnTo>
                  <a:pt x="0" y="0"/>
                </a:lnTo>
                <a:close/>
              </a:path>
            </a:pathLst>
          </a:custGeom>
          <a:blipFill>
            <a:blip r:embed="rId4"/>
            <a:stretch>
              <a:fillRect l="0" t="0" r="0" b="-8233"/>
            </a:stretch>
          </a:blipFill>
        </p:spPr>
      </p:sp>
      <p:grpSp>
        <p:nvGrpSpPr>
          <p:cNvPr name="Group 7" id="7"/>
          <p:cNvGrpSpPr/>
          <p:nvPr/>
        </p:nvGrpSpPr>
        <p:grpSpPr>
          <a:xfrm rot="0">
            <a:off x="573951" y="1355644"/>
            <a:ext cx="8570049" cy="1192293"/>
            <a:chOff x="0" y="0"/>
            <a:chExt cx="2257132" cy="314020"/>
          </a:xfrm>
        </p:grpSpPr>
        <p:sp>
          <p:nvSpPr>
            <p:cNvPr name="Freeform 8" id="8"/>
            <p:cNvSpPr/>
            <p:nvPr/>
          </p:nvSpPr>
          <p:spPr>
            <a:xfrm flipH="false" flipV="false" rot="0">
              <a:off x="0" y="0"/>
              <a:ext cx="2257132" cy="314020"/>
            </a:xfrm>
            <a:custGeom>
              <a:avLst/>
              <a:gdLst/>
              <a:ahLst/>
              <a:cxnLst/>
              <a:rect r="r" b="b" t="t" l="l"/>
              <a:pathLst>
                <a:path h="314020" w="2257132">
                  <a:moveTo>
                    <a:pt x="0" y="0"/>
                  </a:moveTo>
                  <a:lnTo>
                    <a:pt x="2257132" y="0"/>
                  </a:lnTo>
                  <a:lnTo>
                    <a:pt x="2257132" y="314020"/>
                  </a:lnTo>
                  <a:lnTo>
                    <a:pt x="0" y="314020"/>
                  </a:lnTo>
                  <a:close/>
                </a:path>
              </a:pathLst>
            </a:custGeom>
            <a:solidFill>
              <a:srgbClr val="8DC6E8"/>
            </a:solidFill>
          </p:spPr>
        </p:sp>
        <p:sp>
          <p:nvSpPr>
            <p:cNvPr name="TextBox 9" id="9"/>
            <p:cNvSpPr txBox="true"/>
            <p:nvPr/>
          </p:nvSpPr>
          <p:spPr>
            <a:xfrm>
              <a:off x="0" y="-47625"/>
              <a:ext cx="2257132" cy="361645"/>
            </a:xfrm>
            <a:prstGeom prst="rect">
              <a:avLst/>
            </a:prstGeom>
          </p:spPr>
          <p:txBody>
            <a:bodyPr anchor="ctr" rtlCol="false" tIns="50800" lIns="50800" bIns="50800" rIns="50800"/>
            <a:lstStyle/>
            <a:p>
              <a:pPr algn="ctr">
                <a:lnSpc>
                  <a:spcPts val="2939"/>
                </a:lnSpc>
              </a:pPr>
            </a:p>
          </p:txBody>
        </p:sp>
      </p:grpSp>
      <p:grpSp>
        <p:nvGrpSpPr>
          <p:cNvPr name="Group 10" id="10"/>
          <p:cNvGrpSpPr/>
          <p:nvPr/>
        </p:nvGrpSpPr>
        <p:grpSpPr>
          <a:xfrm rot="0">
            <a:off x="1028700" y="1535957"/>
            <a:ext cx="7193764" cy="7310335"/>
            <a:chOff x="0" y="0"/>
            <a:chExt cx="9591685" cy="9747114"/>
          </a:xfrm>
        </p:grpSpPr>
        <p:sp>
          <p:nvSpPr>
            <p:cNvPr name="TextBox 11" id="11"/>
            <p:cNvSpPr txBox="true"/>
            <p:nvPr/>
          </p:nvSpPr>
          <p:spPr>
            <a:xfrm rot="0">
              <a:off x="0" y="-9525"/>
              <a:ext cx="9591685" cy="1139825"/>
            </a:xfrm>
            <a:prstGeom prst="rect">
              <a:avLst/>
            </a:prstGeom>
          </p:spPr>
          <p:txBody>
            <a:bodyPr anchor="t" rtlCol="false" tIns="0" lIns="0" bIns="0" rIns="0">
              <a:spAutoFit/>
            </a:bodyPr>
            <a:lstStyle/>
            <a:p>
              <a:pPr algn="l" marL="0" indent="0" lvl="0">
                <a:lnSpc>
                  <a:spcPts val="6720"/>
                </a:lnSpc>
                <a:spcBef>
                  <a:spcPct val="0"/>
                </a:spcBef>
              </a:pPr>
              <a:r>
                <a:rPr lang="en-US" sz="5600" spc="112">
                  <a:solidFill>
                    <a:srgbClr val="191919"/>
                  </a:solidFill>
                  <a:latin typeface="Aileron Bold"/>
                </a:rPr>
                <a:t>Secondary Research</a:t>
              </a:r>
            </a:p>
          </p:txBody>
        </p:sp>
        <p:sp>
          <p:nvSpPr>
            <p:cNvPr name="TextBox 12" id="12"/>
            <p:cNvSpPr txBox="true"/>
            <p:nvPr/>
          </p:nvSpPr>
          <p:spPr>
            <a:xfrm rot="0">
              <a:off x="0" y="1487834"/>
              <a:ext cx="9591685" cy="647700"/>
            </a:xfrm>
            <a:prstGeom prst="rect">
              <a:avLst/>
            </a:prstGeom>
          </p:spPr>
          <p:txBody>
            <a:bodyPr anchor="t" rtlCol="false" tIns="0" lIns="0" bIns="0" rIns="0">
              <a:spAutoFit/>
            </a:bodyPr>
            <a:lstStyle/>
            <a:p>
              <a:pPr algn="l" marL="0" indent="0" lvl="0">
                <a:lnSpc>
                  <a:spcPts val="3900"/>
                </a:lnSpc>
                <a:spcBef>
                  <a:spcPct val="0"/>
                </a:spcBef>
              </a:pPr>
              <a:r>
                <a:rPr lang="en-US" sz="3000">
                  <a:solidFill>
                    <a:srgbClr val="191919"/>
                  </a:solidFill>
                  <a:latin typeface="Aileron"/>
                </a:rPr>
                <a:t>Hybrid Model</a:t>
              </a:r>
            </a:p>
          </p:txBody>
        </p:sp>
        <p:sp>
          <p:nvSpPr>
            <p:cNvPr name="TextBox 13" id="13"/>
            <p:cNvSpPr txBox="true"/>
            <p:nvPr/>
          </p:nvSpPr>
          <p:spPr>
            <a:xfrm rot="0">
              <a:off x="0" y="3098029"/>
              <a:ext cx="9591685" cy="6649085"/>
            </a:xfrm>
            <a:prstGeom prst="rect">
              <a:avLst/>
            </a:prstGeom>
          </p:spPr>
          <p:txBody>
            <a:bodyPr anchor="t" rtlCol="false" tIns="0" lIns="0" bIns="0" rIns="0">
              <a:spAutoFit/>
            </a:bodyPr>
            <a:lstStyle/>
            <a:p>
              <a:pPr marL="0" indent="0" lvl="0">
                <a:lnSpc>
                  <a:spcPts val="3360"/>
                </a:lnSpc>
              </a:pPr>
              <a:r>
                <a:rPr lang="en-US" sz="2100">
                  <a:solidFill>
                    <a:srgbClr val="191919"/>
                  </a:solidFill>
                  <a:latin typeface="Aileron"/>
                </a:rPr>
                <a:t>H</a:t>
              </a:r>
              <a:r>
                <a:rPr lang="en-US" sz="2100">
                  <a:solidFill>
                    <a:srgbClr val="191919"/>
                  </a:solidFill>
                  <a:latin typeface="Aileron"/>
                </a:rPr>
                <a:t>ybrid models in academic advising can be highly beneficial for students and advisors alike. </a:t>
              </a:r>
            </a:p>
            <a:p>
              <a:pPr marL="453390" indent="-226695" lvl="1">
                <a:lnSpc>
                  <a:spcPts val="3360"/>
                </a:lnSpc>
                <a:buFont typeface="Arial"/>
                <a:buChar char="•"/>
              </a:pPr>
              <a:r>
                <a:rPr lang="en-US" sz="2100">
                  <a:solidFill>
                    <a:srgbClr val="191919"/>
                  </a:solidFill>
                  <a:latin typeface="Aileron"/>
                </a:rPr>
                <a:t>Flexibility</a:t>
              </a:r>
            </a:p>
            <a:p>
              <a:pPr marL="453390" indent="-226695" lvl="1">
                <a:lnSpc>
                  <a:spcPts val="3360"/>
                </a:lnSpc>
                <a:buFont typeface="Arial"/>
                <a:buChar char="•"/>
              </a:pPr>
              <a:r>
                <a:rPr lang="en-US" sz="2100">
                  <a:solidFill>
                    <a:srgbClr val="191919"/>
                  </a:solidFill>
                  <a:latin typeface="Aileron"/>
                </a:rPr>
                <a:t>Personalization </a:t>
              </a:r>
            </a:p>
            <a:p>
              <a:pPr marL="453390" indent="-226695" lvl="1">
                <a:lnSpc>
                  <a:spcPts val="3360"/>
                </a:lnSpc>
                <a:buFont typeface="Arial"/>
                <a:buChar char="•"/>
              </a:pPr>
              <a:r>
                <a:rPr lang="en-US" sz="2100">
                  <a:solidFill>
                    <a:srgbClr val="191919"/>
                  </a:solidFill>
                  <a:latin typeface="Aileron"/>
                </a:rPr>
                <a:t>Efficiency</a:t>
              </a:r>
            </a:p>
            <a:p>
              <a:pPr marL="453390" indent="-226695" lvl="1">
                <a:lnSpc>
                  <a:spcPts val="3360"/>
                </a:lnSpc>
                <a:buFont typeface="Arial"/>
                <a:buChar char="•"/>
              </a:pPr>
              <a:r>
                <a:rPr lang="en-US" sz="2100">
                  <a:solidFill>
                    <a:srgbClr val="191919"/>
                  </a:solidFill>
                  <a:latin typeface="Aileron"/>
                </a:rPr>
                <a:t>Adaptability </a:t>
              </a:r>
            </a:p>
            <a:p>
              <a:pPr marL="453390" indent="-226695" lvl="1">
                <a:lnSpc>
                  <a:spcPts val="3360"/>
                </a:lnSpc>
                <a:buFont typeface="Arial"/>
                <a:buChar char="•"/>
              </a:pPr>
              <a:r>
                <a:rPr lang="en-US" sz="2100">
                  <a:solidFill>
                    <a:srgbClr val="191919"/>
                  </a:solidFill>
                  <a:latin typeface="Aileron"/>
                </a:rPr>
                <a:t>Improved Retention and Success</a:t>
              </a:r>
            </a:p>
            <a:p>
              <a:pPr marL="0" indent="0" lvl="0">
                <a:lnSpc>
                  <a:spcPts val="3360"/>
                </a:lnSpc>
              </a:pPr>
            </a:p>
            <a:p>
              <a:pPr marL="0" indent="0" lvl="0">
                <a:lnSpc>
                  <a:spcPts val="3360"/>
                </a:lnSpc>
              </a:pPr>
              <a:r>
                <a:rPr lang="en-US" sz="2100">
                  <a:solidFill>
                    <a:srgbClr val="191919"/>
                  </a:solidFill>
                  <a:latin typeface="Aileron"/>
                </a:rPr>
                <a:t>Hybrid advising (combining digital and in-person interactions) enhances student engagement, retention rates, and academic performance compared to traditional methods, offering flexibility and personalized experiences.</a:t>
              </a:r>
            </a:p>
          </p:txBody>
        </p:sp>
      </p:grpSp>
      <p:sp>
        <p:nvSpPr>
          <p:cNvPr name="TextBox 14" id="14"/>
          <p:cNvSpPr txBox="true"/>
          <p:nvPr/>
        </p:nvSpPr>
        <p:spPr>
          <a:xfrm rot="0">
            <a:off x="1028700" y="3094899"/>
            <a:ext cx="3051423" cy="396239"/>
          </a:xfrm>
          <a:prstGeom prst="rect">
            <a:avLst/>
          </a:prstGeom>
        </p:spPr>
        <p:txBody>
          <a:bodyPr anchor="t" rtlCol="false" tIns="0" lIns="0" bIns="0" rIns="0">
            <a:spAutoFit/>
          </a:bodyPr>
          <a:lstStyle/>
          <a:p>
            <a:pPr algn="ctr">
              <a:lnSpc>
                <a:spcPts val="3360"/>
              </a:lnSpc>
            </a:pPr>
            <a:r>
              <a:rPr lang="en-US" sz="2400">
                <a:solidFill>
                  <a:srgbClr val="191919"/>
                </a:solidFill>
                <a:latin typeface="Canva Sans"/>
              </a:rPr>
              <a:t>Objective 3: Findings</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415014" y="2657211"/>
            <a:ext cx="4511523" cy="1769920"/>
            <a:chOff x="0" y="0"/>
            <a:chExt cx="1188220" cy="466152"/>
          </a:xfrm>
        </p:grpSpPr>
        <p:sp>
          <p:nvSpPr>
            <p:cNvPr name="Freeform 4" id="4"/>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5" id="5"/>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sp>
        <p:nvSpPr>
          <p:cNvPr name="TextBox 6" id="6"/>
          <p:cNvSpPr txBox="true"/>
          <p:nvPr/>
        </p:nvSpPr>
        <p:spPr>
          <a:xfrm rot="0">
            <a:off x="2832236" y="838200"/>
            <a:ext cx="12604477" cy="1112530"/>
          </a:xfrm>
          <a:prstGeom prst="rect">
            <a:avLst/>
          </a:prstGeom>
        </p:spPr>
        <p:txBody>
          <a:bodyPr anchor="t" rtlCol="false" tIns="0" lIns="0" bIns="0" rIns="0">
            <a:spAutoFit/>
          </a:bodyPr>
          <a:lstStyle/>
          <a:p>
            <a:pPr algn="ctr">
              <a:lnSpc>
                <a:spcPts val="9029"/>
              </a:lnSpc>
              <a:spcBef>
                <a:spcPct val="0"/>
              </a:spcBef>
            </a:pPr>
            <a:r>
              <a:rPr lang="en-US" sz="6449" spc="193">
                <a:solidFill>
                  <a:srgbClr val="003A5D"/>
                </a:solidFill>
                <a:latin typeface="Aileron Bold"/>
              </a:rPr>
              <a:t>Objective 3 Recommendations</a:t>
            </a:r>
          </a:p>
        </p:txBody>
      </p:sp>
      <p:sp>
        <p:nvSpPr>
          <p:cNvPr name="TextBox 7" id="7"/>
          <p:cNvSpPr txBox="true"/>
          <p:nvPr/>
        </p:nvSpPr>
        <p:spPr>
          <a:xfrm rot="0">
            <a:off x="1737225" y="273616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1.</a:t>
            </a:r>
          </a:p>
        </p:txBody>
      </p:sp>
      <p:grpSp>
        <p:nvGrpSpPr>
          <p:cNvPr name="Group 8" id="8"/>
          <p:cNvGrpSpPr/>
          <p:nvPr/>
        </p:nvGrpSpPr>
        <p:grpSpPr>
          <a:xfrm rot="0">
            <a:off x="1415014" y="4861149"/>
            <a:ext cx="4511523" cy="1769920"/>
            <a:chOff x="0" y="0"/>
            <a:chExt cx="1188220" cy="466152"/>
          </a:xfrm>
        </p:grpSpPr>
        <p:sp>
          <p:nvSpPr>
            <p:cNvPr name="Freeform 9" id="9"/>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10" id="10"/>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grpSp>
        <p:nvGrpSpPr>
          <p:cNvPr name="Group 11" id="11"/>
          <p:cNvGrpSpPr/>
          <p:nvPr/>
        </p:nvGrpSpPr>
        <p:grpSpPr>
          <a:xfrm rot="0">
            <a:off x="1415014" y="7069219"/>
            <a:ext cx="4511523" cy="1769920"/>
            <a:chOff x="0" y="0"/>
            <a:chExt cx="1188220" cy="466152"/>
          </a:xfrm>
        </p:grpSpPr>
        <p:sp>
          <p:nvSpPr>
            <p:cNvPr name="Freeform 12" id="12"/>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13" id="13"/>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grpSp>
        <p:nvGrpSpPr>
          <p:cNvPr name="Group 14" id="14"/>
          <p:cNvGrpSpPr/>
          <p:nvPr/>
        </p:nvGrpSpPr>
        <p:grpSpPr>
          <a:xfrm rot="0">
            <a:off x="6769530" y="2657211"/>
            <a:ext cx="4511523" cy="1769920"/>
            <a:chOff x="0" y="0"/>
            <a:chExt cx="1188220" cy="466152"/>
          </a:xfrm>
        </p:grpSpPr>
        <p:sp>
          <p:nvSpPr>
            <p:cNvPr name="Freeform 15" id="15"/>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16" id="16"/>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grpSp>
        <p:nvGrpSpPr>
          <p:cNvPr name="Group 17" id="17"/>
          <p:cNvGrpSpPr/>
          <p:nvPr/>
        </p:nvGrpSpPr>
        <p:grpSpPr>
          <a:xfrm rot="0">
            <a:off x="6769530" y="7069219"/>
            <a:ext cx="4511523" cy="1769920"/>
            <a:chOff x="0" y="0"/>
            <a:chExt cx="1188220" cy="466152"/>
          </a:xfrm>
        </p:grpSpPr>
        <p:sp>
          <p:nvSpPr>
            <p:cNvPr name="Freeform 18" id="18"/>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19" id="19"/>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grpSp>
        <p:nvGrpSpPr>
          <p:cNvPr name="Group 20" id="20"/>
          <p:cNvGrpSpPr/>
          <p:nvPr/>
        </p:nvGrpSpPr>
        <p:grpSpPr>
          <a:xfrm rot="0">
            <a:off x="6769530" y="4861149"/>
            <a:ext cx="4511523" cy="1769920"/>
            <a:chOff x="0" y="0"/>
            <a:chExt cx="1188220" cy="466152"/>
          </a:xfrm>
        </p:grpSpPr>
        <p:sp>
          <p:nvSpPr>
            <p:cNvPr name="Freeform 21" id="21"/>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22" id="22"/>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sp>
        <p:nvSpPr>
          <p:cNvPr name="TextBox 23" id="23"/>
          <p:cNvSpPr txBox="true"/>
          <p:nvPr/>
        </p:nvSpPr>
        <p:spPr>
          <a:xfrm rot="0">
            <a:off x="2074714" y="3115451"/>
            <a:ext cx="3586907"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Comprehensive Advisor </a:t>
            </a:r>
          </a:p>
          <a:p>
            <a:pPr>
              <a:lnSpc>
                <a:spcPts val="3360"/>
              </a:lnSpc>
            </a:pPr>
            <a:r>
              <a:rPr lang="en-US" sz="2400">
                <a:solidFill>
                  <a:srgbClr val="FEFEFE"/>
                </a:solidFill>
                <a:latin typeface="Canva Sans"/>
              </a:rPr>
              <a:t>Training</a:t>
            </a:r>
          </a:p>
        </p:txBody>
      </p:sp>
      <p:sp>
        <p:nvSpPr>
          <p:cNvPr name="TextBox 24" id="24"/>
          <p:cNvSpPr txBox="true"/>
          <p:nvPr/>
        </p:nvSpPr>
        <p:spPr>
          <a:xfrm rot="0">
            <a:off x="7523020" y="5321456"/>
            <a:ext cx="3586907"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Comprehensive Advisor </a:t>
            </a:r>
          </a:p>
          <a:p>
            <a:pPr>
              <a:lnSpc>
                <a:spcPts val="3360"/>
              </a:lnSpc>
            </a:pPr>
            <a:r>
              <a:rPr lang="en-US" sz="2400">
                <a:solidFill>
                  <a:srgbClr val="FEFEFE"/>
                </a:solidFill>
                <a:latin typeface="Canva Sans"/>
              </a:rPr>
              <a:t>Training</a:t>
            </a:r>
          </a:p>
        </p:txBody>
      </p:sp>
      <p:sp>
        <p:nvSpPr>
          <p:cNvPr name="TextBox 25" id="25"/>
          <p:cNvSpPr txBox="true"/>
          <p:nvPr/>
        </p:nvSpPr>
        <p:spPr>
          <a:xfrm rot="0">
            <a:off x="7553056" y="7707394"/>
            <a:ext cx="3298031" cy="3962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Resource Accessibility</a:t>
            </a:r>
          </a:p>
        </p:txBody>
      </p:sp>
      <p:sp>
        <p:nvSpPr>
          <p:cNvPr name="TextBox 26" id="26"/>
          <p:cNvSpPr txBox="true"/>
          <p:nvPr/>
        </p:nvSpPr>
        <p:spPr>
          <a:xfrm rot="0">
            <a:off x="7523020" y="3115451"/>
            <a:ext cx="2929830"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Early and Proactive </a:t>
            </a:r>
          </a:p>
          <a:p>
            <a:pPr>
              <a:lnSpc>
                <a:spcPts val="3360"/>
              </a:lnSpc>
            </a:pPr>
            <a:r>
              <a:rPr lang="en-US" sz="2400">
                <a:solidFill>
                  <a:srgbClr val="FEFEFE"/>
                </a:solidFill>
                <a:latin typeface="Canva Sans"/>
              </a:rPr>
              <a:t>Meetings</a:t>
            </a:r>
          </a:p>
        </p:txBody>
      </p:sp>
      <p:sp>
        <p:nvSpPr>
          <p:cNvPr name="TextBox 27" id="27"/>
          <p:cNvSpPr txBox="true"/>
          <p:nvPr/>
        </p:nvSpPr>
        <p:spPr>
          <a:xfrm rot="0">
            <a:off x="2074714" y="7527460"/>
            <a:ext cx="3150096"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Personalized Holistic </a:t>
            </a:r>
          </a:p>
          <a:p>
            <a:pPr>
              <a:lnSpc>
                <a:spcPts val="3360"/>
              </a:lnSpc>
            </a:pPr>
            <a:r>
              <a:rPr lang="en-US" sz="2400">
                <a:solidFill>
                  <a:srgbClr val="FEFEFE"/>
                </a:solidFill>
                <a:latin typeface="Canva Sans"/>
              </a:rPr>
              <a:t>Approach</a:t>
            </a:r>
          </a:p>
        </p:txBody>
      </p:sp>
      <p:sp>
        <p:nvSpPr>
          <p:cNvPr name="TextBox 28" id="28"/>
          <p:cNvSpPr txBox="true"/>
          <p:nvPr/>
        </p:nvSpPr>
        <p:spPr>
          <a:xfrm rot="0">
            <a:off x="2074714" y="5321456"/>
            <a:ext cx="2999036"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Structured Advising </a:t>
            </a:r>
          </a:p>
          <a:p>
            <a:pPr>
              <a:lnSpc>
                <a:spcPts val="3360"/>
              </a:lnSpc>
            </a:pPr>
            <a:r>
              <a:rPr lang="en-US" sz="2400">
                <a:solidFill>
                  <a:srgbClr val="FEFEFE"/>
                </a:solidFill>
                <a:latin typeface="Canva Sans"/>
              </a:rPr>
              <a:t>Processes</a:t>
            </a:r>
          </a:p>
        </p:txBody>
      </p:sp>
      <p:sp>
        <p:nvSpPr>
          <p:cNvPr name="TextBox 29" id="29"/>
          <p:cNvSpPr txBox="true"/>
          <p:nvPr/>
        </p:nvSpPr>
        <p:spPr>
          <a:xfrm rot="0">
            <a:off x="7071129" y="507501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5.</a:t>
            </a:r>
          </a:p>
        </p:txBody>
      </p:sp>
      <p:sp>
        <p:nvSpPr>
          <p:cNvPr name="TextBox 30" id="30"/>
          <p:cNvSpPr txBox="true"/>
          <p:nvPr/>
        </p:nvSpPr>
        <p:spPr>
          <a:xfrm rot="0">
            <a:off x="1568480" y="728308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3.</a:t>
            </a:r>
          </a:p>
        </p:txBody>
      </p:sp>
      <p:sp>
        <p:nvSpPr>
          <p:cNvPr name="TextBox 31" id="31"/>
          <p:cNvSpPr txBox="true"/>
          <p:nvPr/>
        </p:nvSpPr>
        <p:spPr>
          <a:xfrm rot="0">
            <a:off x="1704535" y="507501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2.</a:t>
            </a:r>
          </a:p>
        </p:txBody>
      </p:sp>
      <p:sp>
        <p:nvSpPr>
          <p:cNvPr name="TextBox 32" id="32"/>
          <p:cNvSpPr txBox="true"/>
          <p:nvPr/>
        </p:nvSpPr>
        <p:spPr>
          <a:xfrm rot="0">
            <a:off x="7071129" y="273616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4.</a:t>
            </a:r>
          </a:p>
        </p:txBody>
      </p:sp>
      <p:sp>
        <p:nvSpPr>
          <p:cNvPr name="TextBox 33" id="33"/>
          <p:cNvSpPr txBox="true"/>
          <p:nvPr/>
        </p:nvSpPr>
        <p:spPr>
          <a:xfrm rot="0">
            <a:off x="7071129" y="728308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6.</a:t>
            </a:r>
          </a:p>
        </p:txBody>
      </p:sp>
      <p:grpSp>
        <p:nvGrpSpPr>
          <p:cNvPr name="Group 34" id="34"/>
          <p:cNvGrpSpPr/>
          <p:nvPr/>
        </p:nvGrpSpPr>
        <p:grpSpPr>
          <a:xfrm rot="0">
            <a:off x="12128777" y="2657211"/>
            <a:ext cx="4511523" cy="1769920"/>
            <a:chOff x="0" y="0"/>
            <a:chExt cx="1188220" cy="466152"/>
          </a:xfrm>
        </p:grpSpPr>
        <p:sp>
          <p:nvSpPr>
            <p:cNvPr name="Freeform 35" id="35"/>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36" id="36"/>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grpSp>
        <p:nvGrpSpPr>
          <p:cNvPr name="Group 37" id="37"/>
          <p:cNvGrpSpPr/>
          <p:nvPr/>
        </p:nvGrpSpPr>
        <p:grpSpPr>
          <a:xfrm rot="0">
            <a:off x="12128777" y="4861149"/>
            <a:ext cx="4511523" cy="1769920"/>
            <a:chOff x="0" y="0"/>
            <a:chExt cx="1188220" cy="466152"/>
          </a:xfrm>
        </p:grpSpPr>
        <p:sp>
          <p:nvSpPr>
            <p:cNvPr name="Freeform 38" id="38"/>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39" id="39"/>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sp>
        <p:nvSpPr>
          <p:cNvPr name="TextBox 40" id="40"/>
          <p:cNvSpPr txBox="true"/>
          <p:nvPr/>
        </p:nvSpPr>
        <p:spPr>
          <a:xfrm rot="0">
            <a:off x="12796441" y="5321456"/>
            <a:ext cx="3264991"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Clear Communication </a:t>
            </a:r>
          </a:p>
          <a:p>
            <a:pPr>
              <a:lnSpc>
                <a:spcPts val="3360"/>
              </a:lnSpc>
            </a:pPr>
            <a:r>
              <a:rPr lang="en-US" sz="2400">
                <a:solidFill>
                  <a:srgbClr val="FEFEFE"/>
                </a:solidFill>
                <a:latin typeface="Canva Sans"/>
              </a:rPr>
              <a:t>and Transparency</a:t>
            </a:r>
          </a:p>
        </p:txBody>
      </p:sp>
      <p:sp>
        <p:nvSpPr>
          <p:cNvPr name="TextBox 41" id="41"/>
          <p:cNvSpPr txBox="true"/>
          <p:nvPr/>
        </p:nvSpPr>
        <p:spPr>
          <a:xfrm rot="0">
            <a:off x="12767866" y="3145931"/>
            <a:ext cx="3486001" cy="3962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 Technology Integration</a:t>
            </a:r>
          </a:p>
        </p:txBody>
      </p:sp>
      <p:sp>
        <p:nvSpPr>
          <p:cNvPr name="TextBox 42" id="42"/>
          <p:cNvSpPr txBox="true"/>
          <p:nvPr/>
        </p:nvSpPr>
        <p:spPr>
          <a:xfrm rot="0">
            <a:off x="12389733" y="5075014"/>
            <a:ext cx="418777"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8. </a:t>
            </a:r>
          </a:p>
        </p:txBody>
      </p:sp>
      <p:sp>
        <p:nvSpPr>
          <p:cNvPr name="TextBox 43" id="43"/>
          <p:cNvSpPr txBox="true"/>
          <p:nvPr/>
        </p:nvSpPr>
        <p:spPr>
          <a:xfrm rot="0">
            <a:off x="12430376" y="2736164"/>
            <a:ext cx="337489"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7.</a:t>
            </a:r>
          </a:p>
        </p:txBody>
      </p:sp>
      <p:grpSp>
        <p:nvGrpSpPr>
          <p:cNvPr name="Group 44" id="44"/>
          <p:cNvGrpSpPr/>
          <p:nvPr/>
        </p:nvGrpSpPr>
        <p:grpSpPr>
          <a:xfrm rot="0">
            <a:off x="12128777" y="7069219"/>
            <a:ext cx="4511523" cy="1769920"/>
            <a:chOff x="0" y="0"/>
            <a:chExt cx="1188220" cy="466152"/>
          </a:xfrm>
        </p:grpSpPr>
        <p:sp>
          <p:nvSpPr>
            <p:cNvPr name="Freeform 45" id="45"/>
            <p:cNvSpPr/>
            <p:nvPr/>
          </p:nvSpPr>
          <p:spPr>
            <a:xfrm flipH="false" flipV="false" rot="0">
              <a:off x="0" y="0"/>
              <a:ext cx="1188220" cy="466152"/>
            </a:xfrm>
            <a:custGeom>
              <a:avLst/>
              <a:gdLst/>
              <a:ahLst/>
              <a:cxnLst/>
              <a:rect r="r" b="b" t="t" l="l"/>
              <a:pathLst>
                <a:path h="466152" w="1188220">
                  <a:moveTo>
                    <a:pt x="87518" y="0"/>
                  </a:moveTo>
                  <a:lnTo>
                    <a:pt x="1100702" y="0"/>
                  </a:lnTo>
                  <a:cubicBezTo>
                    <a:pt x="1149037" y="0"/>
                    <a:pt x="1188220" y="39183"/>
                    <a:pt x="1188220" y="87518"/>
                  </a:cubicBezTo>
                  <a:lnTo>
                    <a:pt x="1188220" y="378634"/>
                  </a:lnTo>
                  <a:cubicBezTo>
                    <a:pt x="1188220" y="426969"/>
                    <a:pt x="1149037" y="466152"/>
                    <a:pt x="1100702" y="466152"/>
                  </a:cubicBezTo>
                  <a:lnTo>
                    <a:pt x="87518" y="466152"/>
                  </a:lnTo>
                  <a:cubicBezTo>
                    <a:pt x="39183" y="466152"/>
                    <a:pt x="0" y="426969"/>
                    <a:pt x="0" y="378634"/>
                  </a:cubicBezTo>
                  <a:lnTo>
                    <a:pt x="0" y="87518"/>
                  </a:lnTo>
                  <a:cubicBezTo>
                    <a:pt x="0" y="39183"/>
                    <a:pt x="39183" y="0"/>
                    <a:pt x="87518" y="0"/>
                  </a:cubicBezTo>
                  <a:close/>
                </a:path>
              </a:pathLst>
            </a:custGeom>
            <a:solidFill>
              <a:srgbClr val="003A5D"/>
            </a:solidFill>
          </p:spPr>
        </p:sp>
        <p:sp>
          <p:nvSpPr>
            <p:cNvPr name="TextBox 46" id="46"/>
            <p:cNvSpPr txBox="true"/>
            <p:nvPr/>
          </p:nvSpPr>
          <p:spPr>
            <a:xfrm>
              <a:off x="0" y="-47625"/>
              <a:ext cx="1188220" cy="513777"/>
            </a:xfrm>
            <a:prstGeom prst="rect">
              <a:avLst/>
            </a:prstGeom>
          </p:spPr>
          <p:txBody>
            <a:bodyPr anchor="ctr" rtlCol="false" tIns="50800" lIns="50800" bIns="50800" rIns="50800"/>
            <a:lstStyle/>
            <a:p>
              <a:pPr algn="ctr">
                <a:lnSpc>
                  <a:spcPts val="2939"/>
                </a:lnSpc>
              </a:pPr>
            </a:p>
          </p:txBody>
        </p:sp>
      </p:grpSp>
      <p:sp>
        <p:nvSpPr>
          <p:cNvPr name="TextBox 47" id="47"/>
          <p:cNvSpPr txBox="true"/>
          <p:nvPr/>
        </p:nvSpPr>
        <p:spPr>
          <a:xfrm rot="0">
            <a:off x="12796441" y="7529526"/>
            <a:ext cx="3255020" cy="815339"/>
          </a:xfrm>
          <a:prstGeom prst="rect">
            <a:avLst/>
          </a:prstGeom>
        </p:spPr>
        <p:txBody>
          <a:bodyPr anchor="t" rtlCol="false" tIns="0" lIns="0" bIns="0" rIns="0">
            <a:spAutoFit/>
          </a:bodyPr>
          <a:lstStyle/>
          <a:p>
            <a:pPr>
              <a:lnSpc>
                <a:spcPts val="3360"/>
              </a:lnSpc>
            </a:pPr>
            <a:r>
              <a:rPr lang="en-US" sz="2400">
                <a:solidFill>
                  <a:srgbClr val="FEFEFE"/>
                </a:solidFill>
                <a:latin typeface="Canva Sans"/>
              </a:rPr>
              <a:t>Continuous Feedback </a:t>
            </a:r>
          </a:p>
          <a:p>
            <a:pPr>
              <a:lnSpc>
                <a:spcPts val="3360"/>
              </a:lnSpc>
            </a:pPr>
            <a:r>
              <a:rPr lang="en-US" sz="2400">
                <a:solidFill>
                  <a:srgbClr val="FEFEFE"/>
                </a:solidFill>
                <a:latin typeface="Canva Sans"/>
              </a:rPr>
              <a:t>Loop</a:t>
            </a:r>
          </a:p>
        </p:txBody>
      </p:sp>
      <p:sp>
        <p:nvSpPr>
          <p:cNvPr name="TextBox 48" id="48"/>
          <p:cNvSpPr txBox="true"/>
          <p:nvPr/>
        </p:nvSpPr>
        <p:spPr>
          <a:xfrm rot="0">
            <a:off x="12389733" y="7283084"/>
            <a:ext cx="418777" cy="498276"/>
          </a:xfrm>
          <a:prstGeom prst="rect">
            <a:avLst/>
          </a:prstGeom>
        </p:spPr>
        <p:txBody>
          <a:bodyPr anchor="t" rtlCol="false" tIns="0" lIns="0" bIns="0" rIns="0">
            <a:spAutoFit/>
          </a:bodyPr>
          <a:lstStyle/>
          <a:p>
            <a:pPr algn="ctr">
              <a:lnSpc>
                <a:spcPts val="4000"/>
              </a:lnSpc>
              <a:spcBef>
                <a:spcPct val="0"/>
              </a:spcBef>
            </a:pPr>
            <a:r>
              <a:rPr lang="en-US" sz="2857" spc="85">
                <a:solidFill>
                  <a:srgbClr val="FEFEFE"/>
                </a:solidFill>
                <a:latin typeface="Aileron Bold"/>
              </a:rPr>
              <a:t>9. </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3"/>
            <a:stretch>
              <a:fillRect l="0" t="-8064" r="0" b="-8064"/>
            </a:stretch>
          </a:blipFill>
        </p:spPr>
      </p:sp>
      <p:grpSp>
        <p:nvGrpSpPr>
          <p:cNvPr name="Group 3" id="3"/>
          <p:cNvGrpSpPr/>
          <p:nvPr/>
        </p:nvGrpSpPr>
        <p:grpSpPr>
          <a:xfrm rot="0">
            <a:off x="2787785" y="3600450"/>
            <a:ext cx="12712431" cy="3086100"/>
            <a:chOff x="0" y="0"/>
            <a:chExt cx="3348130" cy="812800"/>
          </a:xfrm>
        </p:grpSpPr>
        <p:sp>
          <p:nvSpPr>
            <p:cNvPr name="Freeform 4" id="4"/>
            <p:cNvSpPr/>
            <p:nvPr/>
          </p:nvSpPr>
          <p:spPr>
            <a:xfrm flipH="false" flipV="false" rot="0">
              <a:off x="0" y="0"/>
              <a:ext cx="3348130" cy="812800"/>
            </a:xfrm>
            <a:custGeom>
              <a:avLst/>
              <a:gdLst/>
              <a:ahLst/>
              <a:cxnLst/>
              <a:rect r="r" b="b" t="t" l="l"/>
              <a:pathLst>
                <a:path h="812800" w="3348130">
                  <a:moveTo>
                    <a:pt x="0" y="0"/>
                  </a:moveTo>
                  <a:lnTo>
                    <a:pt x="3348130" y="0"/>
                  </a:lnTo>
                  <a:lnTo>
                    <a:pt x="3348130" y="812800"/>
                  </a:lnTo>
                  <a:lnTo>
                    <a:pt x="0" y="812800"/>
                  </a:lnTo>
                  <a:close/>
                </a:path>
              </a:pathLst>
            </a:custGeom>
            <a:solidFill>
              <a:srgbClr val="000000">
                <a:alpha val="0"/>
              </a:srgbClr>
            </a:solidFill>
            <a:ln w="123825" cap="sq">
              <a:solidFill>
                <a:srgbClr val="FFFFFF"/>
              </a:solidFill>
              <a:prstDash val="solid"/>
              <a:miter/>
            </a:ln>
          </p:spPr>
        </p:sp>
        <p:sp>
          <p:nvSpPr>
            <p:cNvPr name="TextBox 5" id="5"/>
            <p:cNvSpPr txBox="true"/>
            <p:nvPr/>
          </p:nvSpPr>
          <p:spPr>
            <a:xfrm>
              <a:off x="0" y="-28575"/>
              <a:ext cx="3348130" cy="841375"/>
            </a:xfrm>
            <a:prstGeom prst="rect">
              <a:avLst/>
            </a:prstGeom>
          </p:spPr>
          <p:txBody>
            <a:bodyPr anchor="ctr" rtlCol="false" tIns="50800" lIns="50800" bIns="50800" rIns="50800"/>
            <a:lstStyle/>
            <a:p>
              <a:pPr algn="ctr">
                <a:lnSpc>
                  <a:spcPts val="3120"/>
                </a:lnSpc>
              </a:pPr>
            </a:p>
          </p:txBody>
        </p:sp>
      </p:grpSp>
      <p:sp>
        <p:nvSpPr>
          <p:cNvPr name="TextBox 6" id="6"/>
          <p:cNvSpPr txBox="true"/>
          <p:nvPr/>
        </p:nvSpPr>
        <p:spPr>
          <a:xfrm rot="0">
            <a:off x="2960148" y="4297680"/>
            <a:ext cx="12367704"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Limitations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20574000" cy="10287000"/>
          </a:xfrm>
          <a:custGeom>
            <a:avLst/>
            <a:gdLst/>
            <a:ahLst/>
            <a:cxnLst/>
            <a:rect r="r" b="b" t="t" l="l"/>
            <a:pathLst>
              <a:path h="10287000" w="20574000">
                <a:moveTo>
                  <a:pt x="0" y="0"/>
                </a:moveTo>
                <a:lnTo>
                  <a:pt x="20574000" y="0"/>
                </a:lnTo>
                <a:lnTo>
                  <a:pt x="20574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6032562" y="1578443"/>
            <a:ext cx="6222876" cy="1566544"/>
          </a:xfrm>
          <a:prstGeom prst="rect">
            <a:avLst/>
          </a:prstGeom>
        </p:spPr>
        <p:txBody>
          <a:bodyPr anchor="t" rtlCol="false" tIns="0" lIns="0" bIns="0" rIns="0">
            <a:spAutoFit/>
          </a:bodyPr>
          <a:lstStyle/>
          <a:p>
            <a:pPr algn="ctr">
              <a:lnSpc>
                <a:spcPts val="12880"/>
              </a:lnSpc>
            </a:pPr>
            <a:r>
              <a:rPr lang="en-US" sz="9200">
                <a:solidFill>
                  <a:srgbClr val="000000"/>
                </a:solidFill>
                <a:latin typeface="Aileron Bold"/>
              </a:rPr>
              <a:t>Limitations</a:t>
            </a:r>
          </a:p>
        </p:txBody>
      </p:sp>
      <p:sp>
        <p:nvSpPr>
          <p:cNvPr name="TextBox 4" id="4"/>
          <p:cNvSpPr txBox="true"/>
          <p:nvPr/>
        </p:nvSpPr>
        <p:spPr>
          <a:xfrm rot="0">
            <a:off x="2546812" y="4099391"/>
            <a:ext cx="13194377" cy="3909695"/>
          </a:xfrm>
          <a:prstGeom prst="rect">
            <a:avLst/>
          </a:prstGeom>
        </p:spPr>
        <p:txBody>
          <a:bodyPr anchor="t" rtlCol="false" tIns="0" lIns="0" bIns="0" rIns="0">
            <a:spAutoFit/>
          </a:bodyPr>
          <a:lstStyle/>
          <a:p>
            <a:pPr marL="690881" indent="-345440" lvl="1">
              <a:lnSpc>
                <a:spcPts val="4480"/>
              </a:lnSpc>
              <a:buFont typeface="Arial"/>
              <a:buChar char="•"/>
            </a:pPr>
            <a:r>
              <a:rPr lang="en-US" sz="3200">
                <a:solidFill>
                  <a:srgbClr val="000000"/>
                </a:solidFill>
                <a:latin typeface="Canva Sans"/>
              </a:rPr>
              <a:t>We use</a:t>
            </a:r>
            <a:r>
              <a:rPr lang="en-US" sz="3200">
                <a:solidFill>
                  <a:srgbClr val="000000"/>
                </a:solidFill>
                <a:latin typeface="Canva Sans"/>
              </a:rPr>
              <a:t>d a nonprobability sampling method called voluntary response sampling.</a:t>
            </a:r>
          </a:p>
          <a:p>
            <a:pPr>
              <a:lnSpc>
                <a:spcPts val="4480"/>
              </a:lnSpc>
            </a:pPr>
          </a:p>
          <a:p>
            <a:pPr marL="690881" indent="-345440" lvl="1">
              <a:lnSpc>
                <a:spcPts val="4480"/>
              </a:lnSpc>
              <a:buFont typeface="Arial"/>
              <a:buChar char="•"/>
            </a:pPr>
            <a:r>
              <a:rPr lang="en-US" sz="3200">
                <a:solidFill>
                  <a:srgbClr val="000000"/>
                </a:solidFill>
                <a:latin typeface="Canva Sans"/>
              </a:rPr>
              <a:t>High cancellation rate for focus group.</a:t>
            </a:r>
          </a:p>
          <a:p>
            <a:pPr>
              <a:lnSpc>
                <a:spcPts val="4480"/>
              </a:lnSpc>
            </a:pPr>
          </a:p>
          <a:p>
            <a:pPr marL="690881" indent="-345440" lvl="1">
              <a:lnSpc>
                <a:spcPts val="4480"/>
              </a:lnSpc>
              <a:buFont typeface="Arial"/>
              <a:buChar char="•"/>
            </a:pPr>
            <a:r>
              <a:rPr lang="en-US" sz="3200">
                <a:solidFill>
                  <a:srgbClr val="000000"/>
                </a:solidFill>
                <a:latin typeface="Canva Sans"/>
              </a:rPr>
              <a:t>Lack of crosstabulation data.</a:t>
            </a:r>
          </a:p>
          <a:p>
            <a:pPr>
              <a:lnSpc>
                <a:spcPts val="4480"/>
              </a:lnSpc>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917995" y="683992"/>
            <a:ext cx="10452010" cy="1533525"/>
          </a:xfrm>
          <a:prstGeom prst="rect">
            <a:avLst/>
          </a:prstGeom>
        </p:spPr>
        <p:txBody>
          <a:bodyPr anchor="t" rtlCol="false" tIns="0" lIns="0" bIns="0" rIns="0">
            <a:spAutoFit/>
          </a:bodyPr>
          <a:lstStyle/>
          <a:p>
            <a:pPr algn="ctr">
              <a:lnSpc>
                <a:spcPts val="6000"/>
              </a:lnSpc>
            </a:pPr>
            <a:r>
              <a:rPr lang="en-US" sz="5000">
                <a:solidFill>
                  <a:srgbClr val="191919"/>
                </a:solidFill>
                <a:latin typeface="Aileron Bold"/>
              </a:rPr>
              <a:t>RECOMMENDATIONS FOR FURTHER RESEARCH</a:t>
            </a:r>
          </a:p>
        </p:txBody>
      </p:sp>
      <p:graphicFrame>
        <p:nvGraphicFramePr>
          <p:cNvPr name="Table 3" id="3"/>
          <p:cNvGraphicFramePr>
            <a:graphicFrameLocks noGrp="true"/>
          </p:cNvGraphicFramePr>
          <p:nvPr/>
        </p:nvGraphicFramePr>
        <p:xfrm>
          <a:off x="1028700" y="4210019"/>
          <a:ext cx="16230600" cy="4853497"/>
        </p:xfrm>
        <a:graphic>
          <a:graphicData uri="http://schemas.openxmlformats.org/drawingml/2006/table">
            <a:tbl>
              <a:tblPr/>
              <a:tblGrid>
                <a:gridCol w="3784663"/>
                <a:gridCol w="3784663"/>
              </a:tblGrid>
              <a:tr h="1609026">
                <a:tc rowSpan="2">
                  <a:txBody>
                    <a:bodyPr anchor="t" rtlCol="false"/>
                    <a:lstStyle/>
                    <a:p>
                      <a:pPr algn="ctr">
                        <a:lnSpc>
                          <a:spcPts val="3120"/>
                        </a:lnSpc>
                        <a:defRPr/>
                      </a:pPr>
                      <a:r>
                        <a:rPr lang="en-US" sz="2400" spc="36">
                          <a:solidFill>
                            <a:srgbClr val="191919"/>
                          </a:solidFill>
                          <a:latin typeface="Aileron Bold"/>
                        </a:rPr>
                        <a:t>HONORS PROGRAM</a:t>
                      </a:r>
                      <a:endParaRPr lang="en-US" sz="1100"/>
                    </a:p>
                    <a:p>
                      <a:pPr algn="ctr">
                        <a:lnSpc>
                          <a:spcPts val="3120"/>
                        </a:lnSpc>
                      </a:pPr>
                    </a:p>
                    <a:p>
                      <a:pPr algn="ctr">
                        <a:lnSpc>
                          <a:spcPts val="2340"/>
                        </a:lnSpc>
                      </a:pPr>
                      <a:r>
                        <a:rPr lang="en-US" sz="1800" spc="26">
                          <a:solidFill>
                            <a:srgbClr val="191919"/>
                          </a:solidFill>
                          <a:latin typeface="Aileron"/>
                        </a:rPr>
                        <a:t>MANY OF OUR FOCUS GROUP PARTICIPANTS DISCUSSED SOME FRUSTRATING ATTRIBUTES.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rowSpan="2">
                  <a:txBody>
                    <a:bodyPr anchor="t" rtlCol="false"/>
                    <a:lstStyle/>
                    <a:p>
                      <a:pPr algn="ctr">
                        <a:lnSpc>
                          <a:spcPts val="3120"/>
                        </a:lnSpc>
                        <a:defRPr/>
                      </a:pPr>
                      <a:r>
                        <a:rPr lang="en-US" sz="2400" spc="36">
                          <a:solidFill>
                            <a:srgbClr val="191919"/>
                          </a:solidFill>
                          <a:latin typeface="Aileron Bold"/>
                        </a:rPr>
                        <a:t>FACULTY OPINION</a:t>
                      </a:r>
                      <a:endParaRPr lang="en-US" sz="1100"/>
                    </a:p>
                    <a:p>
                      <a:pPr algn="ctr">
                        <a:lnSpc>
                          <a:spcPts val="3120"/>
                        </a:lnSpc>
                      </a:pPr>
                    </a:p>
                    <a:p>
                      <a:pPr algn="ctr">
                        <a:lnSpc>
                          <a:spcPts val="2340"/>
                        </a:lnSpc>
                      </a:pPr>
                      <a:r>
                        <a:rPr lang="en-US" sz="1800" spc="26">
                          <a:solidFill>
                            <a:srgbClr val="191919"/>
                          </a:solidFill>
                          <a:latin typeface="Aileron"/>
                        </a:rPr>
                        <a:t>IT WILL BE GOOD TO REEVALUATE THEIR PERCEPTIONS AND OPINIONS.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3244471">
                <a:tc vMerge="true">
                  <a:txBody>
                    <a:bodyPr anchor="t" rtlCol="false"/>
                    <a:lstStyle/>
                    <a:p>
                      <a:pPr algn="ctr">
                        <a:lnSpc>
                          <a:spcPts val="3120"/>
                        </a:lnSpc>
                        <a:defRPr/>
                      </a:pPr>
                      <a:r>
                        <a:rPr lang="en-US" sz="2400" spc="36">
                          <a:solidFill>
                            <a:srgbClr val="191919"/>
                          </a:solidFill>
                          <a:latin typeface="Aileron Bold"/>
                        </a:rPr>
                        <a:t>HONORS PROGRAM</a:t>
                      </a:r>
                      <a:endParaRPr lang="en-US" sz="1100"/>
                    </a:p>
                    <a:p>
                      <a:pPr algn="ctr">
                        <a:lnSpc>
                          <a:spcPts val="3120"/>
                        </a:lnSpc>
                      </a:pPr>
                    </a:p>
                    <a:p>
                      <a:pPr algn="ctr">
                        <a:lnSpc>
                          <a:spcPts val="2340"/>
                        </a:lnSpc>
                      </a:pPr>
                      <a:r>
                        <a:rPr lang="en-US" sz="1800" spc="26">
                          <a:solidFill>
                            <a:srgbClr val="191919"/>
                          </a:solidFill>
                          <a:latin typeface="Aileron"/>
                        </a:rPr>
                        <a:t>MANY OF OUR FOCUS GROUP PARTICIPANTS DISCUSSED SOME FRUSTRATING ATTRIBUTES.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vMerge="true">
                  <a:txBody>
                    <a:bodyPr anchor="t" rtlCol="false"/>
                    <a:lstStyle/>
                    <a:p>
                      <a:pPr algn="ctr">
                        <a:lnSpc>
                          <a:spcPts val="3120"/>
                        </a:lnSpc>
                        <a:defRPr/>
                      </a:pPr>
                      <a:r>
                        <a:rPr lang="en-US" sz="2400" spc="36">
                          <a:solidFill>
                            <a:srgbClr val="191919"/>
                          </a:solidFill>
                          <a:latin typeface="Aileron Bold"/>
                        </a:rPr>
                        <a:t>FACULTY OPINION</a:t>
                      </a:r>
                      <a:endParaRPr lang="en-US" sz="1100"/>
                    </a:p>
                    <a:p>
                      <a:pPr algn="ctr">
                        <a:lnSpc>
                          <a:spcPts val="3120"/>
                        </a:lnSpc>
                      </a:pPr>
                    </a:p>
                    <a:p>
                      <a:pPr algn="ctr">
                        <a:lnSpc>
                          <a:spcPts val="2340"/>
                        </a:lnSpc>
                      </a:pPr>
                      <a:r>
                        <a:rPr lang="en-US" sz="1800" spc="26">
                          <a:solidFill>
                            <a:srgbClr val="191919"/>
                          </a:solidFill>
                          <a:latin typeface="Aileron"/>
                        </a:rPr>
                        <a:t>IT WILL BE GOOD TO REEVALUATE THEIR PERCEPTIONS AND OPINIONS.</a:t>
                      </a:r>
                    </a:p>
                  </a:txBody>
                  <a:tcPr marL="190500" marR="190500" marT="190500" marB="190500" anchor="ctr">
                    <a:lnL cmpd="sng" algn="ctr" cap="flat" w="47625">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bl>
          </a:graphicData>
        </a:graphic>
      </p:graphicFrame>
      <p:grpSp>
        <p:nvGrpSpPr>
          <p:cNvPr name="Group 4" id="4"/>
          <p:cNvGrpSpPr/>
          <p:nvPr/>
        </p:nvGrpSpPr>
        <p:grpSpPr>
          <a:xfrm rot="0">
            <a:off x="12378409" y="2625882"/>
            <a:ext cx="1646074" cy="1289115"/>
            <a:chOff x="0" y="0"/>
            <a:chExt cx="2194765" cy="1718820"/>
          </a:xfrm>
        </p:grpSpPr>
        <p:grpSp>
          <p:nvGrpSpPr>
            <p:cNvPr name="Group 5" id="5"/>
            <p:cNvGrpSpPr/>
            <p:nvPr/>
          </p:nvGrpSpPr>
          <p:grpSpPr>
            <a:xfrm rot="0">
              <a:off x="0" y="0"/>
              <a:ext cx="2194765" cy="1718820"/>
              <a:chOff x="0" y="0"/>
              <a:chExt cx="433534" cy="339520"/>
            </a:xfrm>
          </p:grpSpPr>
          <p:sp>
            <p:nvSpPr>
              <p:cNvPr name="Freeform 6" id="6"/>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238DC1"/>
              </a:solidFill>
            </p:spPr>
          </p:sp>
          <p:sp>
            <p:nvSpPr>
              <p:cNvPr name="TextBox 7" id="7"/>
              <p:cNvSpPr txBox="true"/>
              <p:nvPr/>
            </p:nvSpPr>
            <p:spPr>
              <a:xfrm>
                <a:off x="0" y="-28575"/>
                <a:ext cx="433534" cy="368095"/>
              </a:xfrm>
              <a:prstGeom prst="rect">
                <a:avLst/>
              </a:prstGeom>
            </p:spPr>
            <p:txBody>
              <a:bodyPr anchor="ctr" rtlCol="false" tIns="254000" lIns="254000" bIns="254000" rIns="254000"/>
              <a:lstStyle/>
              <a:p>
                <a:pPr algn="ctr">
                  <a:lnSpc>
                    <a:spcPts val="3120"/>
                  </a:lnSpc>
                </a:pPr>
              </a:p>
            </p:txBody>
          </p:sp>
        </p:grpSp>
        <p:sp>
          <p:nvSpPr>
            <p:cNvPr name="Freeform 8" id="8"/>
            <p:cNvSpPr/>
            <p:nvPr/>
          </p:nvSpPr>
          <p:spPr>
            <a:xfrm flipH="false" flipV="false" rot="-2848588">
              <a:off x="768306" y="512680"/>
              <a:ext cx="693460" cy="693460"/>
            </a:xfrm>
            <a:custGeom>
              <a:avLst/>
              <a:gdLst/>
              <a:ahLst/>
              <a:cxnLst/>
              <a:rect r="r" b="b" t="t" l="l"/>
              <a:pathLst>
                <a:path h="693460" w="693460">
                  <a:moveTo>
                    <a:pt x="0" y="0"/>
                  </a:moveTo>
                  <a:lnTo>
                    <a:pt x="693460" y="0"/>
                  </a:lnTo>
                  <a:lnTo>
                    <a:pt x="693460" y="693460"/>
                  </a:lnTo>
                  <a:lnTo>
                    <a:pt x="0" y="6934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grpSp>
        <p:nvGrpSpPr>
          <p:cNvPr name="Group 9" id="9"/>
          <p:cNvGrpSpPr/>
          <p:nvPr/>
        </p:nvGrpSpPr>
        <p:grpSpPr>
          <a:xfrm rot="0">
            <a:off x="4272136" y="2625882"/>
            <a:ext cx="1646074" cy="1289115"/>
            <a:chOff x="0" y="0"/>
            <a:chExt cx="2194765" cy="1718820"/>
          </a:xfrm>
        </p:grpSpPr>
        <p:grpSp>
          <p:nvGrpSpPr>
            <p:cNvPr name="Group 10" id="10"/>
            <p:cNvGrpSpPr/>
            <p:nvPr/>
          </p:nvGrpSpPr>
          <p:grpSpPr>
            <a:xfrm rot="0">
              <a:off x="0" y="0"/>
              <a:ext cx="2194765" cy="1718820"/>
              <a:chOff x="0" y="0"/>
              <a:chExt cx="433534" cy="339520"/>
            </a:xfrm>
          </p:grpSpPr>
          <p:sp>
            <p:nvSpPr>
              <p:cNvPr name="Freeform 11" id="11"/>
              <p:cNvSpPr/>
              <p:nvPr/>
            </p:nvSpPr>
            <p:spPr>
              <a:xfrm flipH="false" flipV="false" rot="0">
                <a:off x="0" y="0"/>
                <a:ext cx="433534" cy="339520"/>
              </a:xfrm>
              <a:custGeom>
                <a:avLst/>
                <a:gdLst/>
                <a:ahLst/>
                <a:cxnLst/>
                <a:rect r="r" b="b" t="t" l="l"/>
                <a:pathLst>
                  <a:path h="339520" w="433534">
                    <a:moveTo>
                      <a:pt x="70549" y="0"/>
                    </a:moveTo>
                    <a:lnTo>
                      <a:pt x="362985" y="0"/>
                    </a:lnTo>
                    <a:cubicBezTo>
                      <a:pt x="381696" y="0"/>
                      <a:pt x="399640" y="7433"/>
                      <a:pt x="412870" y="20663"/>
                    </a:cubicBezTo>
                    <a:cubicBezTo>
                      <a:pt x="426101" y="33894"/>
                      <a:pt x="433534" y="51838"/>
                      <a:pt x="433534" y="70549"/>
                    </a:cubicBezTo>
                    <a:lnTo>
                      <a:pt x="433534" y="268971"/>
                    </a:lnTo>
                    <a:cubicBezTo>
                      <a:pt x="433534" y="307934"/>
                      <a:pt x="401948" y="339520"/>
                      <a:pt x="362985" y="339520"/>
                    </a:cubicBezTo>
                    <a:lnTo>
                      <a:pt x="70549" y="339520"/>
                    </a:lnTo>
                    <a:cubicBezTo>
                      <a:pt x="51838" y="339520"/>
                      <a:pt x="33894" y="332087"/>
                      <a:pt x="20663" y="318857"/>
                    </a:cubicBezTo>
                    <a:cubicBezTo>
                      <a:pt x="7433" y="305626"/>
                      <a:pt x="0" y="287682"/>
                      <a:pt x="0" y="268971"/>
                    </a:cubicBezTo>
                    <a:lnTo>
                      <a:pt x="0" y="70549"/>
                    </a:lnTo>
                    <a:cubicBezTo>
                      <a:pt x="0" y="31586"/>
                      <a:pt x="31586" y="0"/>
                      <a:pt x="70549" y="0"/>
                    </a:cubicBezTo>
                    <a:close/>
                  </a:path>
                </a:pathLst>
              </a:custGeom>
              <a:solidFill>
                <a:srgbClr val="002B68"/>
              </a:solidFill>
            </p:spPr>
          </p:sp>
          <p:sp>
            <p:nvSpPr>
              <p:cNvPr name="TextBox 12" id="12"/>
              <p:cNvSpPr txBox="true"/>
              <p:nvPr/>
            </p:nvSpPr>
            <p:spPr>
              <a:xfrm>
                <a:off x="0" y="-28575"/>
                <a:ext cx="433534" cy="368095"/>
              </a:xfrm>
              <a:prstGeom prst="rect">
                <a:avLst/>
              </a:prstGeom>
            </p:spPr>
            <p:txBody>
              <a:bodyPr anchor="ctr" rtlCol="false" tIns="254000" lIns="254000" bIns="254000" rIns="254000"/>
              <a:lstStyle/>
              <a:p>
                <a:pPr algn="ctr">
                  <a:lnSpc>
                    <a:spcPts val="3120"/>
                  </a:lnSpc>
                </a:pPr>
              </a:p>
            </p:txBody>
          </p:sp>
        </p:grpSp>
        <p:grpSp>
          <p:nvGrpSpPr>
            <p:cNvPr name="Group 13" id="13"/>
            <p:cNvGrpSpPr>
              <a:grpSpLocks noChangeAspect="true"/>
            </p:cNvGrpSpPr>
            <p:nvPr/>
          </p:nvGrpSpPr>
          <p:grpSpPr>
            <a:xfrm rot="0">
              <a:off x="624503" y="408887"/>
              <a:ext cx="945759" cy="901045"/>
              <a:chOff x="0" y="0"/>
              <a:chExt cx="1772920" cy="1689100"/>
            </a:xfrm>
          </p:grpSpPr>
          <p:sp>
            <p:nvSpPr>
              <p:cNvPr name="Freeform 14" id="14"/>
              <p:cNvSpPr/>
              <p:nvPr/>
            </p:nvSpPr>
            <p:spPr>
              <a:xfrm flipH="false" flipV="false" rot="0">
                <a:off x="-8890" y="-5080"/>
                <a:ext cx="1789430" cy="1701800"/>
              </a:xfrm>
              <a:custGeom>
                <a:avLst/>
                <a:gdLst/>
                <a:ahLst/>
                <a:cxnLst/>
                <a:rect r="r" b="b" t="t" l="l"/>
                <a:pathLst>
                  <a:path h="1701800" w="1789430">
                    <a:moveTo>
                      <a:pt x="922020" y="21590"/>
                    </a:moveTo>
                    <a:lnTo>
                      <a:pt x="1172210" y="529590"/>
                    </a:lnTo>
                    <a:cubicBezTo>
                      <a:pt x="1176020" y="538480"/>
                      <a:pt x="1184910" y="544830"/>
                      <a:pt x="1195070" y="546100"/>
                    </a:cubicBezTo>
                    <a:lnTo>
                      <a:pt x="1755140" y="627380"/>
                    </a:lnTo>
                    <a:cubicBezTo>
                      <a:pt x="1779270" y="631190"/>
                      <a:pt x="1789430" y="661670"/>
                      <a:pt x="1771650" y="678180"/>
                    </a:cubicBezTo>
                    <a:lnTo>
                      <a:pt x="1366520" y="1073150"/>
                    </a:lnTo>
                    <a:cubicBezTo>
                      <a:pt x="1358900" y="1079500"/>
                      <a:pt x="1356360" y="1089660"/>
                      <a:pt x="1357630" y="1099820"/>
                    </a:cubicBezTo>
                    <a:lnTo>
                      <a:pt x="1452880" y="1658620"/>
                    </a:lnTo>
                    <a:cubicBezTo>
                      <a:pt x="1456690" y="1682750"/>
                      <a:pt x="1431290" y="1701800"/>
                      <a:pt x="1409700" y="1690370"/>
                    </a:cubicBezTo>
                    <a:lnTo>
                      <a:pt x="908050" y="1426210"/>
                    </a:lnTo>
                    <a:cubicBezTo>
                      <a:pt x="899160" y="1421130"/>
                      <a:pt x="889000" y="1421130"/>
                      <a:pt x="880110" y="1426210"/>
                    </a:cubicBezTo>
                    <a:lnTo>
                      <a:pt x="378460" y="1690370"/>
                    </a:lnTo>
                    <a:cubicBezTo>
                      <a:pt x="356870" y="1701800"/>
                      <a:pt x="331470" y="1682750"/>
                      <a:pt x="335280" y="1658620"/>
                    </a:cubicBezTo>
                    <a:lnTo>
                      <a:pt x="430530" y="1099820"/>
                    </a:lnTo>
                    <a:cubicBezTo>
                      <a:pt x="431800" y="1089660"/>
                      <a:pt x="429260" y="1080770"/>
                      <a:pt x="421640" y="1073150"/>
                    </a:cubicBezTo>
                    <a:lnTo>
                      <a:pt x="17780" y="678180"/>
                    </a:lnTo>
                    <a:cubicBezTo>
                      <a:pt x="0" y="660400"/>
                      <a:pt x="10160" y="631190"/>
                      <a:pt x="34290" y="627380"/>
                    </a:cubicBezTo>
                    <a:lnTo>
                      <a:pt x="594360" y="546100"/>
                    </a:lnTo>
                    <a:cubicBezTo>
                      <a:pt x="604520" y="544830"/>
                      <a:pt x="612140" y="538480"/>
                      <a:pt x="617220" y="529590"/>
                    </a:cubicBezTo>
                    <a:lnTo>
                      <a:pt x="867410" y="21590"/>
                    </a:lnTo>
                    <a:cubicBezTo>
                      <a:pt x="878840" y="0"/>
                      <a:pt x="910590" y="0"/>
                      <a:pt x="922020" y="21590"/>
                    </a:cubicBezTo>
                    <a:close/>
                  </a:path>
                </a:pathLst>
              </a:custGeom>
              <a:solidFill>
                <a:srgbClr val="FFFFFF"/>
              </a:solidFill>
            </p:spPr>
          </p:sp>
        </p:gr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50659" y="0"/>
            <a:ext cx="24307245" cy="10465677"/>
          </a:xfrm>
          <a:custGeom>
            <a:avLst/>
            <a:gdLst/>
            <a:ahLst/>
            <a:cxnLst/>
            <a:rect r="r" b="b" t="t" l="l"/>
            <a:pathLst>
              <a:path h="10465677" w="24307245">
                <a:moveTo>
                  <a:pt x="0" y="0"/>
                </a:moveTo>
                <a:lnTo>
                  <a:pt x="24307245" y="0"/>
                </a:lnTo>
                <a:lnTo>
                  <a:pt x="24307245" y="10465677"/>
                </a:lnTo>
                <a:lnTo>
                  <a:pt x="0" y="10465677"/>
                </a:lnTo>
                <a:lnTo>
                  <a:pt x="0" y="0"/>
                </a:lnTo>
                <a:close/>
              </a:path>
            </a:pathLst>
          </a:custGeom>
          <a:blipFill>
            <a:blip r:embed="rId3"/>
            <a:stretch>
              <a:fillRect l="0" t="-8064" r="0" b="-8064"/>
            </a:stretch>
          </a:blipFill>
        </p:spPr>
      </p:sp>
      <p:grpSp>
        <p:nvGrpSpPr>
          <p:cNvPr name="Group 3" id="3"/>
          <p:cNvGrpSpPr/>
          <p:nvPr/>
        </p:nvGrpSpPr>
        <p:grpSpPr>
          <a:xfrm rot="0">
            <a:off x="2787785" y="3600450"/>
            <a:ext cx="12712431" cy="3086100"/>
            <a:chOff x="0" y="0"/>
            <a:chExt cx="3348130" cy="812800"/>
          </a:xfrm>
        </p:grpSpPr>
        <p:sp>
          <p:nvSpPr>
            <p:cNvPr name="Freeform 4" id="4"/>
            <p:cNvSpPr/>
            <p:nvPr/>
          </p:nvSpPr>
          <p:spPr>
            <a:xfrm flipH="false" flipV="false" rot="0">
              <a:off x="0" y="0"/>
              <a:ext cx="3348130" cy="812800"/>
            </a:xfrm>
            <a:custGeom>
              <a:avLst/>
              <a:gdLst/>
              <a:ahLst/>
              <a:cxnLst/>
              <a:rect r="r" b="b" t="t" l="l"/>
              <a:pathLst>
                <a:path h="812800" w="3348130">
                  <a:moveTo>
                    <a:pt x="0" y="0"/>
                  </a:moveTo>
                  <a:lnTo>
                    <a:pt x="3348130" y="0"/>
                  </a:lnTo>
                  <a:lnTo>
                    <a:pt x="3348130" y="812800"/>
                  </a:lnTo>
                  <a:lnTo>
                    <a:pt x="0" y="812800"/>
                  </a:lnTo>
                  <a:close/>
                </a:path>
              </a:pathLst>
            </a:custGeom>
            <a:solidFill>
              <a:srgbClr val="000000">
                <a:alpha val="0"/>
              </a:srgbClr>
            </a:solidFill>
            <a:ln w="123825" cap="sq">
              <a:solidFill>
                <a:srgbClr val="FFFFFF"/>
              </a:solidFill>
              <a:prstDash val="solid"/>
              <a:miter/>
            </a:ln>
          </p:spPr>
        </p:sp>
        <p:sp>
          <p:nvSpPr>
            <p:cNvPr name="TextBox 5" id="5"/>
            <p:cNvSpPr txBox="true"/>
            <p:nvPr/>
          </p:nvSpPr>
          <p:spPr>
            <a:xfrm>
              <a:off x="0" y="-28575"/>
              <a:ext cx="3348130" cy="841375"/>
            </a:xfrm>
            <a:prstGeom prst="rect">
              <a:avLst/>
            </a:prstGeom>
          </p:spPr>
          <p:txBody>
            <a:bodyPr anchor="ctr" rtlCol="false" tIns="50800" lIns="50800" bIns="50800" rIns="50800"/>
            <a:lstStyle/>
            <a:p>
              <a:pPr algn="ctr">
                <a:lnSpc>
                  <a:spcPts val="3120"/>
                </a:lnSpc>
              </a:pPr>
            </a:p>
          </p:txBody>
        </p:sp>
      </p:grpSp>
      <p:sp>
        <p:nvSpPr>
          <p:cNvPr name="TextBox 6" id="6"/>
          <p:cNvSpPr txBox="true"/>
          <p:nvPr/>
        </p:nvSpPr>
        <p:spPr>
          <a:xfrm rot="0">
            <a:off x="2960148" y="4297680"/>
            <a:ext cx="12367704" cy="1758315"/>
          </a:xfrm>
          <a:prstGeom prst="rect">
            <a:avLst/>
          </a:prstGeom>
        </p:spPr>
        <p:txBody>
          <a:bodyPr anchor="t" rtlCol="false" tIns="0" lIns="0" bIns="0" rIns="0">
            <a:spAutoFit/>
          </a:bodyPr>
          <a:lstStyle/>
          <a:p>
            <a:pPr algn="ctr">
              <a:lnSpc>
                <a:spcPts val="13679"/>
              </a:lnSpc>
            </a:pPr>
            <a:r>
              <a:rPr lang="en-US" sz="12000" spc="120">
                <a:solidFill>
                  <a:srgbClr val="FFFFFF"/>
                </a:solidFill>
                <a:latin typeface="Aileron Heavy"/>
              </a:rPr>
              <a:t>Questions?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646189"/>
            <a:ext cx="18288000" cy="4994622"/>
          </a:xfrm>
          <a:custGeom>
            <a:avLst/>
            <a:gdLst/>
            <a:ahLst/>
            <a:cxnLst/>
            <a:rect r="r" b="b" t="t" l="l"/>
            <a:pathLst>
              <a:path h="4994622" w="18288000">
                <a:moveTo>
                  <a:pt x="0" y="0"/>
                </a:moveTo>
                <a:lnTo>
                  <a:pt x="18288000" y="0"/>
                </a:lnTo>
                <a:lnTo>
                  <a:pt x="18288000" y="4994622"/>
                </a:lnTo>
                <a:lnTo>
                  <a:pt x="0" y="4994622"/>
                </a:lnTo>
                <a:lnTo>
                  <a:pt x="0" y="0"/>
                </a:lnTo>
                <a:close/>
              </a:path>
            </a:pathLst>
          </a:custGeom>
          <a:blipFill>
            <a:blip r:embed="rId2"/>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733765" y="1685720"/>
            <a:ext cx="10383091" cy="6915560"/>
          </a:xfrm>
          <a:custGeom>
            <a:avLst/>
            <a:gdLst/>
            <a:ahLst/>
            <a:cxnLst/>
            <a:rect r="r" b="b" t="t" l="l"/>
            <a:pathLst>
              <a:path h="6915560" w="10383091">
                <a:moveTo>
                  <a:pt x="0" y="0"/>
                </a:moveTo>
                <a:lnTo>
                  <a:pt x="10383090" y="0"/>
                </a:lnTo>
                <a:lnTo>
                  <a:pt x="10383090" y="6915560"/>
                </a:lnTo>
                <a:lnTo>
                  <a:pt x="0" y="6915560"/>
                </a:lnTo>
                <a:lnTo>
                  <a:pt x="0" y="0"/>
                </a:lnTo>
                <a:close/>
              </a:path>
            </a:pathLst>
          </a:custGeom>
          <a:blipFill>
            <a:blip r:embed="rId2">
              <a:extLst>
                <a:ext uri="{96DAC541-7B7A-43D3-8B79-37D633B846F1}">
                  <asvg:svgBlip xmlns:asvg="http://schemas.microsoft.com/office/drawing/2016/SVG/main" r:embed="rId3"/>
                </a:ext>
              </a:extLst>
            </a:blip>
            <a:stretch>
              <a:fillRect l="0" t="-37784" r="-13846" b="-33144"/>
            </a:stretch>
          </a:blipFill>
        </p:spPr>
      </p:sp>
      <p:sp>
        <p:nvSpPr>
          <p:cNvPr name="TextBox 3" id="3"/>
          <p:cNvSpPr txBox="true"/>
          <p:nvPr/>
        </p:nvSpPr>
        <p:spPr>
          <a:xfrm rot="0">
            <a:off x="1028700" y="1028700"/>
            <a:ext cx="4852758" cy="1962150"/>
          </a:xfrm>
          <a:prstGeom prst="rect">
            <a:avLst/>
          </a:prstGeom>
        </p:spPr>
        <p:txBody>
          <a:bodyPr anchor="t" rtlCol="false" tIns="0" lIns="0" bIns="0" rIns="0">
            <a:spAutoFit/>
          </a:bodyPr>
          <a:lstStyle/>
          <a:p>
            <a:pPr>
              <a:lnSpc>
                <a:spcPts val="7799"/>
              </a:lnSpc>
            </a:pPr>
            <a:r>
              <a:rPr lang="en-US" sz="6499" spc="129">
                <a:solidFill>
                  <a:srgbClr val="FFFFFF"/>
                </a:solidFill>
                <a:latin typeface="Aileron Bold"/>
              </a:rPr>
              <a:t>Resource</a:t>
            </a:r>
            <a:r>
              <a:rPr lang="en-US" sz="6499" spc="129">
                <a:solidFill>
                  <a:srgbClr val="FFFFFF"/>
                </a:solidFill>
                <a:latin typeface="Aileron Bold"/>
              </a:rPr>
              <a:t> </a:t>
            </a:r>
          </a:p>
          <a:p>
            <a:pPr>
              <a:lnSpc>
                <a:spcPts val="7799"/>
              </a:lnSpc>
            </a:pPr>
            <a:r>
              <a:rPr lang="en-US" sz="6499" spc="129">
                <a:solidFill>
                  <a:srgbClr val="FFFFFF"/>
                </a:solidFill>
                <a:latin typeface="Aileron Bold"/>
              </a:rPr>
              <a:t>Page</a:t>
            </a:r>
          </a:p>
        </p:txBody>
      </p:sp>
      <p:sp>
        <p:nvSpPr>
          <p:cNvPr name="AutoShape 4" id="4"/>
          <p:cNvSpPr/>
          <p:nvPr/>
        </p:nvSpPr>
        <p:spPr>
          <a:xfrm rot="0">
            <a:off x="8323409" y="8259495"/>
            <a:ext cx="3971622" cy="0"/>
          </a:xfrm>
          <a:prstGeom prst="line">
            <a:avLst/>
          </a:prstGeom>
          <a:ln cap="flat" w="38100">
            <a:solidFill>
              <a:srgbClr val="86EAE9"/>
            </a:solidFill>
            <a:prstDash val="solid"/>
            <a:headEnd type="none" len="sm" w="sm"/>
            <a:tailEnd type="none" len="sm" w="sm"/>
          </a:ln>
        </p:spPr>
      </p:sp>
      <p:sp>
        <p:nvSpPr>
          <p:cNvPr name="AutoShape 5" id="5"/>
          <p:cNvSpPr/>
          <p:nvPr/>
        </p:nvSpPr>
        <p:spPr>
          <a:xfrm rot="0">
            <a:off x="13012918" y="8259495"/>
            <a:ext cx="3953131" cy="0"/>
          </a:xfrm>
          <a:prstGeom prst="line">
            <a:avLst/>
          </a:prstGeom>
          <a:ln cap="flat" w="38100">
            <a:solidFill>
              <a:srgbClr val="86EAE9"/>
            </a:solidFill>
            <a:prstDash val="solid"/>
            <a:headEnd type="arrow" len="sm" w="med"/>
            <a:tailEnd type="arrow" len="sm" w="med"/>
          </a:ln>
        </p:spPr>
      </p:sp>
      <p:sp>
        <p:nvSpPr>
          <p:cNvPr name="AutoShape 6" id="6"/>
          <p:cNvSpPr/>
          <p:nvPr/>
        </p:nvSpPr>
        <p:spPr>
          <a:xfrm rot="0">
            <a:off x="8323409" y="8703260"/>
            <a:ext cx="3971622" cy="0"/>
          </a:xfrm>
          <a:prstGeom prst="line">
            <a:avLst/>
          </a:prstGeom>
          <a:ln cap="flat" w="38100">
            <a:solidFill>
              <a:srgbClr val="18AFD6"/>
            </a:solidFill>
            <a:prstDash val="lgDash"/>
            <a:headEnd type="none" len="sm" w="sm"/>
            <a:tailEnd type="none" len="sm" w="sm"/>
          </a:ln>
        </p:spPr>
      </p:sp>
      <p:sp>
        <p:nvSpPr>
          <p:cNvPr name="AutoShape 7" id="7"/>
          <p:cNvSpPr/>
          <p:nvPr/>
        </p:nvSpPr>
        <p:spPr>
          <a:xfrm rot="0">
            <a:off x="13012918" y="8703260"/>
            <a:ext cx="3953131" cy="0"/>
          </a:xfrm>
          <a:prstGeom prst="line">
            <a:avLst/>
          </a:prstGeom>
          <a:ln cap="flat" w="38100">
            <a:solidFill>
              <a:srgbClr val="18AFD6"/>
            </a:solidFill>
            <a:prstDash val="lgDash"/>
            <a:headEnd type="oval" len="lg" w="lg"/>
            <a:tailEnd type="oval" len="lg" w="lg"/>
          </a:ln>
        </p:spPr>
      </p:sp>
      <p:sp>
        <p:nvSpPr>
          <p:cNvPr name="AutoShape 8" id="8"/>
          <p:cNvSpPr/>
          <p:nvPr/>
        </p:nvSpPr>
        <p:spPr>
          <a:xfrm rot="0">
            <a:off x="8323409" y="9166076"/>
            <a:ext cx="3971622" cy="0"/>
          </a:xfrm>
          <a:prstGeom prst="line">
            <a:avLst/>
          </a:prstGeom>
          <a:ln cap="flat" w="38100">
            <a:solidFill>
              <a:srgbClr val="86EAE9"/>
            </a:solidFill>
            <a:prstDash val="sysDot"/>
            <a:headEnd type="none" len="sm" w="sm"/>
            <a:tailEnd type="none" len="sm" w="sm"/>
          </a:ln>
        </p:spPr>
      </p:sp>
      <p:sp>
        <p:nvSpPr>
          <p:cNvPr name="AutoShape 9" id="9"/>
          <p:cNvSpPr/>
          <p:nvPr/>
        </p:nvSpPr>
        <p:spPr>
          <a:xfrm rot="0">
            <a:off x="13012918" y="9147026"/>
            <a:ext cx="3953131" cy="0"/>
          </a:xfrm>
          <a:prstGeom prst="line">
            <a:avLst/>
          </a:prstGeom>
          <a:ln cap="flat" w="38100">
            <a:solidFill>
              <a:srgbClr val="86EAE9"/>
            </a:solidFill>
            <a:prstDash val="sysDot"/>
            <a:headEnd type="diamond" len="lg" w="lg"/>
            <a:tailEnd type="diamond" len="lg" w="lg"/>
          </a:ln>
        </p:spPr>
      </p:sp>
      <p:sp>
        <p:nvSpPr>
          <p:cNvPr name="TextBox 10" id="10"/>
          <p:cNvSpPr txBox="true"/>
          <p:nvPr/>
        </p:nvSpPr>
        <p:spPr>
          <a:xfrm rot="0">
            <a:off x="7117888" y="283627"/>
            <a:ext cx="10797187" cy="7464641"/>
          </a:xfrm>
          <a:prstGeom prst="rect">
            <a:avLst/>
          </a:prstGeom>
        </p:spPr>
        <p:txBody>
          <a:bodyPr anchor="t" rtlCol="false" tIns="0" lIns="0" bIns="0" rIns="0">
            <a:spAutoFit/>
          </a:bodyPr>
          <a:lstStyle/>
          <a:p>
            <a:pPr>
              <a:lnSpc>
                <a:spcPts val="2788"/>
              </a:lnSpc>
            </a:pPr>
            <a:r>
              <a:rPr lang="en-US" sz="1991">
                <a:solidFill>
                  <a:srgbClr val="000000"/>
                </a:solidFill>
                <a:latin typeface="Aileron"/>
              </a:rPr>
              <a:t>National Academic Advising Association. (n.d.). </a:t>
            </a:r>
          </a:p>
          <a:p>
            <a:pPr>
              <a:lnSpc>
                <a:spcPts val="2788"/>
              </a:lnSpc>
            </a:pPr>
            <a:r>
              <a:rPr lang="en-US" sz="1991">
                <a:solidFill>
                  <a:srgbClr val="000000"/>
                </a:solidFill>
                <a:latin typeface="Aileron"/>
              </a:rPr>
              <a:t>Retrieved from</a:t>
            </a:r>
            <a:r>
              <a:rPr lang="en-US" sz="1991" u="sng">
                <a:solidFill>
                  <a:srgbClr val="000000"/>
                </a:solidFill>
                <a:latin typeface="Aileron"/>
                <a:hlinkClick r:id="rId4" tooltip="https://nacada.ksu.edu/"/>
              </a:rPr>
              <a:t> https://nacada.ksu.edu/</a:t>
            </a:r>
          </a:p>
          <a:p>
            <a:pPr>
              <a:lnSpc>
                <a:spcPts val="2788"/>
              </a:lnSpc>
            </a:pPr>
          </a:p>
          <a:p>
            <a:pPr>
              <a:lnSpc>
                <a:spcPts val="2296"/>
              </a:lnSpc>
            </a:pPr>
            <a:r>
              <a:rPr lang="en-US" sz="1640">
                <a:solidFill>
                  <a:srgbClr val="000000"/>
                </a:solidFill>
                <a:latin typeface="Aileron"/>
              </a:rPr>
              <a:t>ACADEMIC ADVISING – A CONCEPTUAL INTEGRATION OF ADVISING MODELS AND APPROACHES. Retrieved from</a:t>
            </a:r>
            <a:r>
              <a:rPr lang="en-US" sz="1640" u="sng">
                <a:solidFill>
                  <a:srgbClr val="000000"/>
                </a:solidFill>
                <a:latin typeface="Aileron"/>
                <a:hlinkClick r:id="rId5" tooltip="https://iaeme.com/MasterAdmin/Journal_uploads/IJE/VOLUME_2_ISSUE_2/IJE_02_02_002.pdf"/>
              </a:rPr>
              <a:t> https://iaeme.com/MasterAdmin/Journal_uploads/IJE/VOLUME_2_ISSUE_2/IJE_02_02_002.pdf</a:t>
            </a:r>
          </a:p>
          <a:p>
            <a:pPr>
              <a:lnSpc>
                <a:spcPts val="2788"/>
              </a:lnSpc>
            </a:pPr>
          </a:p>
          <a:p>
            <a:pPr>
              <a:lnSpc>
                <a:spcPts val="2296"/>
              </a:lnSpc>
            </a:pPr>
            <a:r>
              <a:rPr lang="en-US" sz="1640">
                <a:solidFill>
                  <a:srgbClr val="000000"/>
                </a:solidFill>
                <a:latin typeface="Aileron"/>
              </a:rPr>
              <a:t>Harvey Mudd College. (n.d.). Academic Advisory System. Retrieved from</a:t>
            </a:r>
            <a:r>
              <a:rPr lang="en-US" sz="1640">
                <a:solidFill>
                  <a:srgbClr val="000000"/>
                </a:solidFill>
                <a:latin typeface="Aileron"/>
                <a:hlinkClick r:id="rId6" tooltip="https://www.hmc.edu/cis/services/academic-advisory-system/#:~:text=Academic%20Advisories%20are%20sent%20via,receives%20two%20or%20more%20advisories"/>
              </a:rPr>
              <a:t> </a:t>
            </a:r>
            <a:r>
              <a:rPr lang="en-US" sz="1640" u="sng">
                <a:solidFill>
                  <a:srgbClr val="000000"/>
                </a:solidFill>
                <a:latin typeface="Aileron"/>
                <a:hlinkClick r:id="rId7" tooltip="https://www.hmc.edu/cis/services/academic-advisory-system/#:~:text=Academic%20Advisories%20are%20sent%20via,receives%20two%20or%20more%20advisories"/>
              </a:rPr>
              <a:t>https://www.hmc.edu/cis/services/academic-advisory-system/#:~:text=Academic%20Advisories%20are%20sent%20via,receives%20two%20or%20more%20advisories</a:t>
            </a:r>
            <a:r>
              <a:rPr lang="en-US" sz="1640" u="sng">
                <a:solidFill>
                  <a:srgbClr val="000000"/>
                </a:solidFill>
                <a:latin typeface="Aileron"/>
              </a:rPr>
              <a:t>.</a:t>
            </a:r>
          </a:p>
          <a:p>
            <a:pPr>
              <a:lnSpc>
                <a:spcPts val="2296"/>
              </a:lnSpc>
            </a:pPr>
          </a:p>
          <a:p>
            <a:pPr>
              <a:lnSpc>
                <a:spcPts val="2296"/>
              </a:lnSpc>
            </a:pPr>
            <a:r>
              <a:rPr lang="en-US" sz="1640">
                <a:solidFill>
                  <a:srgbClr val="000000"/>
                </a:solidFill>
                <a:latin typeface="Aileron"/>
              </a:rPr>
              <a:t>Grinnell College. (n.d.). Academic Advising. Retrieved from</a:t>
            </a:r>
            <a:r>
              <a:rPr lang="en-US" sz="1640">
                <a:solidFill>
                  <a:srgbClr val="000000"/>
                </a:solidFill>
                <a:latin typeface="Aileron"/>
                <a:hlinkClick r:id="rId8" tooltip="https://www.grinnell.edu/about/leadership/offices-services/academic-advising"/>
              </a:rPr>
              <a:t> </a:t>
            </a:r>
            <a:r>
              <a:rPr lang="en-US" sz="1640" u="sng">
                <a:solidFill>
                  <a:srgbClr val="000000"/>
                </a:solidFill>
                <a:latin typeface="Aileron"/>
                <a:hlinkClick r:id="rId9" tooltip="https://www.grinnell.edu/about/leadership/offices-services/academic-advising"/>
              </a:rPr>
              <a:t>https://www.grinnell.edu/about/leadership/offices-services/academic-advising</a:t>
            </a:r>
          </a:p>
          <a:p>
            <a:pPr>
              <a:lnSpc>
                <a:spcPts val="2296"/>
              </a:lnSpc>
            </a:pPr>
          </a:p>
          <a:p>
            <a:pPr>
              <a:lnSpc>
                <a:spcPts val="2296"/>
              </a:lnSpc>
            </a:pPr>
            <a:r>
              <a:rPr lang="en-US" sz="1640">
                <a:solidFill>
                  <a:srgbClr val="000000"/>
                </a:solidFill>
                <a:latin typeface="Aileron"/>
              </a:rPr>
              <a:t>Van Loon, R., &amp; Jones, K. M. (Year). Higher Education Facility Planning and Design. Publisher XYZ </a:t>
            </a:r>
          </a:p>
          <a:p>
            <a:pPr>
              <a:lnSpc>
                <a:spcPts val="2296"/>
              </a:lnSpc>
            </a:pPr>
          </a:p>
          <a:p>
            <a:pPr>
              <a:lnSpc>
                <a:spcPts val="2296"/>
              </a:lnSpc>
            </a:pPr>
            <a:r>
              <a:rPr lang="en-US" sz="1640">
                <a:solidFill>
                  <a:srgbClr val="000000"/>
                </a:solidFill>
                <a:latin typeface="Aileron"/>
              </a:rPr>
              <a:t>Smith, J. A. (Year). Designing effective advising spaces. Academic Advising Today, 42(3), 56-65. </a:t>
            </a:r>
            <a:r>
              <a:rPr lang="en-US" sz="1640" u="sng">
                <a:solidFill>
                  <a:srgbClr val="000000"/>
                </a:solidFill>
                <a:latin typeface="Aileron"/>
                <a:hlinkClick r:id="rId10" tooltip="https://nacada.ksu.edu/Resources/Academic-Advising-Today.aspx"/>
              </a:rPr>
              <a:t>https://nacada.ksu.edu/Resources/Academic-Advising-Today.aspx</a:t>
            </a:r>
            <a:r>
              <a:rPr lang="en-US" sz="1640">
                <a:solidFill>
                  <a:srgbClr val="000000"/>
                </a:solidFill>
                <a:latin typeface="Aileron"/>
              </a:rPr>
              <a:t> </a:t>
            </a:r>
          </a:p>
          <a:p>
            <a:pPr>
              <a:lnSpc>
                <a:spcPts val="2296"/>
              </a:lnSpc>
            </a:pPr>
          </a:p>
          <a:p>
            <a:pPr>
              <a:lnSpc>
                <a:spcPts val="2296"/>
              </a:lnSpc>
            </a:pPr>
            <a:r>
              <a:rPr lang="en-US" sz="1640">
                <a:solidFill>
                  <a:srgbClr val="000000"/>
                </a:solidFill>
                <a:latin typeface="Aileron"/>
              </a:rPr>
              <a:t>California State University San Marcos Academic Advising Center. (n.d.). Peer Advising. Retrieved from</a:t>
            </a:r>
            <a:r>
              <a:rPr lang="en-US" sz="1640" u="sng">
                <a:solidFill>
                  <a:srgbClr val="000000"/>
                </a:solidFill>
                <a:latin typeface="Aileron"/>
                <a:hlinkClick r:id="rId11" tooltip="https://www.csusm.edu/academicadvising/peeradvising/rr.html"/>
              </a:rPr>
              <a:t> https://www.csusm.edu/academicadvising/peeradvising/rr.html</a:t>
            </a:r>
          </a:p>
          <a:p>
            <a:pPr>
              <a:lnSpc>
                <a:spcPts val="2296"/>
              </a:lnSpc>
            </a:pPr>
          </a:p>
          <a:p>
            <a:pPr>
              <a:lnSpc>
                <a:spcPts val="2296"/>
              </a:lnSpc>
            </a:pPr>
            <a:r>
              <a:rPr lang="en-US" sz="1640">
                <a:solidFill>
                  <a:srgbClr val="000000"/>
                </a:solidFill>
                <a:latin typeface="Aileron"/>
              </a:rPr>
              <a:t>Colorado College. (n.d.). Advising Hub. Retrieved from</a:t>
            </a:r>
            <a:r>
              <a:rPr lang="en-US" sz="1640" u="sng">
                <a:solidFill>
                  <a:srgbClr val="000000"/>
                </a:solidFill>
                <a:latin typeface="Aileron"/>
                <a:hlinkClick r:id="rId12" tooltip="https://www.coloradocollege.edu/other/advising-hub/"/>
              </a:rPr>
              <a:t> https://www.coloradocollege.edu/other/advising-hub/</a:t>
            </a:r>
          </a:p>
          <a:p>
            <a:pPr>
              <a:lnSpc>
                <a:spcPts val="2296"/>
              </a:lnSpc>
            </a:pPr>
            <a:r>
              <a:rPr lang="en-US" sz="1640">
                <a:solidFill>
                  <a:srgbClr val="000000"/>
                </a:solidFill>
                <a:latin typeface="Aileron"/>
              </a:rPr>
              <a:t>Author(s). (Year). Academic Advising as a Tool for Student Success and Educational Equity. Retrieved from</a:t>
            </a:r>
            <a:r>
              <a:rPr lang="en-US" sz="1640">
                <a:solidFill>
                  <a:srgbClr val="000000"/>
                </a:solidFill>
                <a:latin typeface="Aileron"/>
                <a:hlinkClick r:id="rId13" tooltip="https://www.advisingsuccessnetwork.org/wp-content/uploads/ASN_CaseStudies_Advising.pdf"/>
              </a:rPr>
              <a:t> </a:t>
            </a:r>
            <a:r>
              <a:rPr lang="en-US" sz="1640" u="sng">
                <a:solidFill>
                  <a:srgbClr val="000000"/>
                </a:solidFill>
                <a:latin typeface="Aileron"/>
                <a:hlinkClick r:id="rId14" tooltip="https://www.advisingsuccessnetwork.org/wp-content/uploads/ASN_CaseStudies_Advising.pdf"/>
              </a:rPr>
              <a:t>https://www.advisingsuccessnetwork.org/wp-content/uploads/ASN_CaseStudies_Advising.pdf</a:t>
            </a:r>
          </a:p>
          <a:p>
            <a:pPr>
              <a:lnSpc>
                <a:spcPts val="2788"/>
              </a:lnSpc>
            </a:pP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60250" y="-483891"/>
            <a:ext cx="19148250" cy="10770891"/>
          </a:xfrm>
          <a:custGeom>
            <a:avLst/>
            <a:gdLst/>
            <a:ahLst/>
            <a:cxnLst/>
            <a:rect r="r" b="b" t="t" l="l"/>
            <a:pathLst>
              <a:path h="10770891" w="19148250">
                <a:moveTo>
                  <a:pt x="0" y="0"/>
                </a:moveTo>
                <a:lnTo>
                  <a:pt x="19148250" y="0"/>
                </a:lnTo>
                <a:lnTo>
                  <a:pt x="19148250" y="10770891"/>
                </a:lnTo>
                <a:lnTo>
                  <a:pt x="0" y="10770891"/>
                </a:lnTo>
                <a:lnTo>
                  <a:pt x="0" y="0"/>
                </a:lnTo>
                <a:close/>
              </a:path>
            </a:pathLst>
          </a:custGeom>
          <a:blipFill>
            <a:blip r:embed="rId2"/>
            <a:stretch>
              <a:fillRect l="0" t="0" r="-6819"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733765" y="1685720"/>
            <a:ext cx="10383091" cy="6915560"/>
          </a:xfrm>
          <a:custGeom>
            <a:avLst/>
            <a:gdLst/>
            <a:ahLst/>
            <a:cxnLst/>
            <a:rect r="r" b="b" t="t" l="l"/>
            <a:pathLst>
              <a:path h="6915560" w="10383091">
                <a:moveTo>
                  <a:pt x="0" y="0"/>
                </a:moveTo>
                <a:lnTo>
                  <a:pt x="10383090" y="0"/>
                </a:lnTo>
                <a:lnTo>
                  <a:pt x="10383090" y="6915560"/>
                </a:lnTo>
                <a:lnTo>
                  <a:pt x="0" y="6915560"/>
                </a:lnTo>
                <a:lnTo>
                  <a:pt x="0" y="0"/>
                </a:lnTo>
                <a:close/>
              </a:path>
            </a:pathLst>
          </a:custGeom>
          <a:blipFill>
            <a:blip r:embed="rId2">
              <a:extLst>
                <a:ext uri="{96DAC541-7B7A-43D3-8B79-37D633B846F1}">
                  <asvg:svgBlip xmlns:asvg="http://schemas.microsoft.com/office/drawing/2016/SVG/main" r:embed="rId3"/>
                </a:ext>
              </a:extLst>
            </a:blip>
            <a:stretch>
              <a:fillRect l="0" t="-37784" r="-13846" b="-33144"/>
            </a:stretch>
          </a:blipFill>
        </p:spPr>
      </p:sp>
      <p:sp>
        <p:nvSpPr>
          <p:cNvPr name="TextBox 3" id="3"/>
          <p:cNvSpPr txBox="true"/>
          <p:nvPr/>
        </p:nvSpPr>
        <p:spPr>
          <a:xfrm rot="0">
            <a:off x="1028700" y="1028700"/>
            <a:ext cx="4852758" cy="1962150"/>
          </a:xfrm>
          <a:prstGeom prst="rect">
            <a:avLst/>
          </a:prstGeom>
        </p:spPr>
        <p:txBody>
          <a:bodyPr anchor="t" rtlCol="false" tIns="0" lIns="0" bIns="0" rIns="0">
            <a:spAutoFit/>
          </a:bodyPr>
          <a:lstStyle/>
          <a:p>
            <a:pPr>
              <a:lnSpc>
                <a:spcPts val="7799"/>
              </a:lnSpc>
            </a:pPr>
            <a:r>
              <a:rPr lang="en-US" sz="6499" spc="129">
                <a:solidFill>
                  <a:srgbClr val="FFFFFF"/>
                </a:solidFill>
                <a:latin typeface="Aileron Bold"/>
              </a:rPr>
              <a:t>Resource</a:t>
            </a:r>
            <a:r>
              <a:rPr lang="en-US" sz="6499" spc="129">
                <a:solidFill>
                  <a:srgbClr val="FFFFFF"/>
                </a:solidFill>
                <a:latin typeface="Aileron Bold"/>
              </a:rPr>
              <a:t> </a:t>
            </a:r>
          </a:p>
          <a:p>
            <a:pPr>
              <a:lnSpc>
                <a:spcPts val="7799"/>
              </a:lnSpc>
            </a:pPr>
            <a:r>
              <a:rPr lang="en-US" sz="6499" spc="129">
                <a:solidFill>
                  <a:srgbClr val="FFFFFF"/>
                </a:solidFill>
                <a:latin typeface="Aileron Bold"/>
              </a:rPr>
              <a:t>Page</a:t>
            </a:r>
          </a:p>
        </p:txBody>
      </p:sp>
      <p:sp>
        <p:nvSpPr>
          <p:cNvPr name="Freeform 4" id="4"/>
          <p:cNvSpPr/>
          <p:nvPr/>
        </p:nvSpPr>
        <p:spPr>
          <a:xfrm flipH="false" flipV="false" rot="0">
            <a:off x="8282908" y="1724723"/>
            <a:ext cx="1163180" cy="1271867"/>
          </a:xfrm>
          <a:custGeom>
            <a:avLst/>
            <a:gdLst/>
            <a:ahLst/>
            <a:cxnLst/>
            <a:rect r="r" b="b" t="t" l="l"/>
            <a:pathLst>
              <a:path h="1271867" w="1163180">
                <a:moveTo>
                  <a:pt x="0" y="0"/>
                </a:moveTo>
                <a:lnTo>
                  <a:pt x="1163180" y="0"/>
                </a:lnTo>
                <a:lnTo>
                  <a:pt x="1163180" y="1271867"/>
                </a:lnTo>
                <a:lnTo>
                  <a:pt x="0" y="1271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2310964" y="1724723"/>
            <a:ext cx="807057" cy="1271867"/>
          </a:xfrm>
          <a:custGeom>
            <a:avLst/>
            <a:gdLst/>
            <a:ahLst/>
            <a:cxnLst/>
            <a:rect r="r" b="b" t="t" l="l"/>
            <a:pathLst>
              <a:path h="1271867" w="807057">
                <a:moveTo>
                  <a:pt x="0" y="0"/>
                </a:moveTo>
                <a:lnTo>
                  <a:pt x="807057" y="0"/>
                </a:lnTo>
                <a:lnTo>
                  <a:pt x="807057" y="1271867"/>
                </a:lnTo>
                <a:lnTo>
                  <a:pt x="0" y="12718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025665" y="1724723"/>
            <a:ext cx="917120" cy="1128447"/>
          </a:xfrm>
          <a:custGeom>
            <a:avLst/>
            <a:gdLst/>
            <a:ahLst/>
            <a:cxnLst/>
            <a:rect r="r" b="b" t="t" l="l"/>
            <a:pathLst>
              <a:path h="1128447" w="917120">
                <a:moveTo>
                  <a:pt x="0" y="0"/>
                </a:moveTo>
                <a:lnTo>
                  <a:pt x="917120" y="0"/>
                </a:lnTo>
                <a:lnTo>
                  <a:pt x="917120" y="1128448"/>
                </a:lnTo>
                <a:lnTo>
                  <a:pt x="0" y="11284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5938180" y="1724723"/>
            <a:ext cx="794017" cy="1128447"/>
          </a:xfrm>
          <a:custGeom>
            <a:avLst/>
            <a:gdLst/>
            <a:ahLst/>
            <a:cxnLst/>
            <a:rect r="r" b="b" t="t" l="l"/>
            <a:pathLst>
              <a:path h="1128447" w="794017">
                <a:moveTo>
                  <a:pt x="0" y="0"/>
                </a:moveTo>
                <a:lnTo>
                  <a:pt x="794017" y="0"/>
                </a:lnTo>
                <a:lnTo>
                  <a:pt x="794017" y="1128448"/>
                </a:lnTo>
                <a:lnTo>
                  <a:pt x="0" y="11284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5792952" y="3838977"/>
            <a:ext cx="1084473" cy="940534"/>
          </a:xfrm>
          <a:custGeom>
            <a:avLst/>
            <a:gdLst/>
            <a:ahLst/>
            <a:cxnLst/>
            <a:rect r="r" b="b" t="t" l="l"/>
            <a:pathLst>
              <a:path h="940534" w="1084473">
                <a:moveTo>
                  <a:pt x="0" y="0"/>
                </a:moveTo>
                <a:lnTo>
                  <a:pt x="1084473" y="0"/>
                </a:lnTo>
                <a:lnTo>
                  <a:pt x="1084473" y="940534"/>
                </a:lnTo>
                <a:lnTo>
                  <a:pt x="0" y="94053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0300443" y="3838977"/>
            <a:ext cx="1042353" cy="1042353"/>
          </a:xfrm>
          <a:custGeom>
            <a:avLst/>
            <a:gdLst/>
            <a:ahLst/>
            <a:cxnLst/>
            <a:rect r="r" b="b" t="t" l="l"/>
            <a:pathLst>
              <a:path h="1042353" w="1042353">
                <a:moveTo>
                  <a:pt x="0" y="0"/>
                </a:moveTo>
                <a:lnTo>
                  <a:pt x="1042353" y="0"/>
                </a:lnTo>
                <a:lnTo>
                  <a:pt x="1042353" y="1042353"/>
                </a:lnTo>
                <a:lnTo>
                  <a:pt x="0" y="104235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2220796" y="3737158"/>
            <a:ext cx="987392" cy="1042353"/>
          </a:xfrm>
          <a:custGeom>
            <a:avLst/>
            <a:gdLst/>
            <a:ahLst/>
            <a:cxnLst/>
            <a:rect r="r" b="b" t="t" l="l"/>
            <a:pathLst>
              <a:path h="1042353" w="987392">
                <a:moveTo>
                  <a:pt x="0" y="0"/>
                </a:moveTo>
                <a:lnTo>
                  <a:pt x="987392" y="0"/>
                </a:lnTo>
                <a:lnTo>
                  <a:pt x="987392" y="1042353"/>
                </a:lnTo>
                <a:lnTo>
                  <a:pt x="0" y="104235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0292110" y="5844789"/>
            <a:ext cx="1059018" cy="966595"/>
          </a:xfrm>
          <a:custGeom>
            <a:avLst/>
            <a:gdLst/>
            <a:ahLst/>
            <a:cxnLst/>
            <a:rect r="r" b="b" t="t" l="l"/>
            <a:pathLst>
              <a:path h="966595" w="1059018">
                <a:moveTo>
                  <a:pt x="0" y="0"/>
                </a:moveTo>
                <a:lnTo>
                  <a:pt x="1059018" y="0"/>
                </a:lnTo>
                <a:lnTo>
                  <a:pt x="1059018" y="966595"/>
                </a:lnTo>
                <a:lnTo>
                  <a:pt x="0" y="96659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0">
            <a:off x="8452087" y="5798119"/>
            <a:ext cx="824822" cy="1059935"/>
          </a:xfrm>
          <a:custGeom>
            <a:avLst/>
            <a:gdLst/>
            <a:ahLst/>
            <a:cxnLst/>
            <a:rect r="r" b="b" t="t" l="l"/>
            <a:pathLst>
              <a:path h="1059935" w="824822">
                <a:moveTo>
                  <a:pt x="0" y="0"/>
                </a:moveTo>
                <a:lnTo>
                  <a:pt x="824822" y="0"/>
                </a:lnTo>
                <a:lnTo>
                  <a:pt x="824822" y="1059935"/>
                </a:lnTo>
                <a:lnTo>
                  <a:pt x="0" y="105993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3" id="13"/>
          <p:cNvSpPr/>
          <p:nvPr/>
        </p:nvSpPr>
        <p:spPr>
          <a:xfrm flipH="false" flipV="false" rot="0">
            <a:off x="14087990" y="3737158"/>
            <a:ext cx="792469" cy="975074"/>
          </a:xfrm>
          <a:custGeom>
            <a:avLst/>
            <a:gdLst/>
            <a:ahLst/>
            <a:cxnLst/>
            <a:rect r="r" b="b" t="t" l="l"/>
            <a:pathLst>
              <a:path h="975074" w="792469">
                <a:moveTo>
                  <a:pt x="0" y="0"/>
                </a:moveTo>
                <a:lnTo>
                  <a:pt x="792469" y="0"/>
                </a:lnTo>
                <a:lnTo>
                  <a:pt x="792469" y="975074"/>
                </a:lnTo>
                <a:lnTo>
                  <a:pt x="0" y="975074"/>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4" id="14"/>
          <p:cNvSpPr/>
          <p:nvPr/>
        </p:nvSpPr>
        <p:spPr>
          <a:xfrm flipH="false" flipV="false" rot="0">
            <a:off x="8294986" y="3838977"/>
            <a:ext cx="1139024" cy="1035476"/>
          </a:xfrm>
          <a:custGeom>
            <a:avLst/>
            <a:gdLst/>
            <a:ahLst/>
            <a:cxnLst/>
            <a:rect r="r" b="b" t="t" l="l"/>
            <a:pathLst>
              <a:path h="1035476" w="1139024">
                <a:moveTo>
                  <a:pt x="0" y="0"/>
                </a:moveTo>
                <a:lnTo>
                  <a:pt x="1139024" y="0"/>
                </a:lnTo>
                <a:lnTo>
                  <a:pt x="1139024" y="1035476"/>
                </a:lnTo>
                <a:lnTo>
                  <a:pt x="0" y="1035476"/>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5" id="15"/>
          <p:cNvSpPr/>
          <p:nvPr/>
        </p:nvSpPr>
        <p:spPr>
          <a:xfrm flipH="false" flipV="false" rot="0">
            <a:off x="10355732" y="7687203"/>
            <a:ext cx="931775" cy="847068"/>
          </a:xfrm>
          <a:custGeom>
            <a:avLst/>
            <a:gdLst/>
            <a:ahLst/>
            <a:cxnLst/>
            <a:rect r="r" b="b" t="t" l="l"/>
            <a:pathLst>
              <a:path h="847068" w="931775">
                <a:moveTo>
                  <a:pt x="0" y="0"/>
                </a:moveTo>
                <a:lnTo>
                  <a:pt x="931775" y="0"/>
                </a:lnTo>
                <a:lnTo>
                  <a:pt x="931775" y="847068"/>
                </a:lnTo>
                <a:lnTo>
                  <a:pt x="0" y="847068"/>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6" id="16"/>
          <p:cNvSpPr/>
          <p:nvPr/>
        </p:nvSpPr>
        <p:spPr>
          <a:xfrm flipH="false" flipV="false" rot="0">
            <a:off x="12272474" y="5775908"/>
            <a:ext cx="884037" cy="847068"/>
          </a:xfrm>
          <a:custGeom>
            <a:avLst/>
            <a:gdLst/>
            <a:ahLst/>
            <a:cxnLst/>
            <a:rect r="r" b="b" t="t" l="l"/>
            <a:pathLst>
              <a:path h="847068" w="884037">
                <a:moveTo>
                  <a:pt x="0" y="0"/>
                </a:moveTo>
                <a:lnTo>
                  <a:pt x="884037" y="0"/>
                </a:lnTo>
                <a:lnTo>
                  <a:pt x="884037" y="847068"/>
                </a:lnTo>
                <a:lnTo>
                  <a:pt x="0" y="847068"/>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7" id="17"/>
          <p:cNvSpPr/>
          <p:nvPr/>
        </p:nvSpPr>
        <p:spPr>
          <a:xfrm flipH="false" flipV="false" rot="0">
            <a:off x="15826234" y="5943114"/>
            <a:ext cx="1017909" cy="512656"/>
          </a:xfrm>
          <a:custGeom>
            <a:avLst/>
            <a:gdLst/>
            <a:ahLst/>
            <a:cxnLst/>
            <a:rect r="r" b="b" t="t" l="l"/>
            <a:pathLst>
              <a:path h="512656" w="1017909">
                <a:moveTo>
                  <a:pt x="0" y="0"/>
                </a:moveTo>
                <a:lnTo>
                  <a:pt x="1017909" y="0"/>
                </a:lnTo>
                <a:lnTo>
                  <a:pt x="1017909" y="512656"/>
                </a:lnTo>
                <a:lnTo>
                  <a:pt x="0" y="512656"/>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8" id="18"/>
          <p:cNvSpPr/>
          <p:nvPr/>
        </p:nvSpPr>
        <p:spPr>
          <a:xfrm flipH="false" flipV="false" rot="0">
            <a:off x="13960789" y="5674095"/>
            <a:ext cx="1046872" cy="1050693"/>
          </a:xfrm>
          <a:custGeom>
            <a:avLst/>
            <a:gdLst/>
            <a:ahLst/>
            <a:cxnLst/>
            <a:rect r="r" b="b" t="t" l="l"/>
            <a:pathLst>
              <a:path h="1050693" w="1046872">
                <a:moveTo>
                  <a:pt x="0" y="0"/>
                </a:moveTo>
                <a:lnTo>
                  <a:pt x="1046872" y="0"/>
                </a:lnTo>
                <a:lnTo>
                  <a:pt x="1046872" y="1050693"/>
                </a:lnTo>
                <a:lnTo>
                  <a:pt x="0" y="1050693"/>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9" id="19"/>
          <p:cNvSpPr/>
          <p:nvPr/>
        </p:nvSpPr>
        <p:spPr>
          <a:xfrm flipH="false" flipV="false" rot="0">
            <a:off x="8415885" y="7578977"/>
            <a:ext cx="897225" cy="1063521"/>
          </a:xfrm>
          <a:custGeom>
            <a:avLst/>
            <a:gdLst/>
            <a:ahLst/>
            <a:cxnLst/>
            <a:rect r="r" b="b" t="t" l="l"/>
            <a:pathLst>
              <a:path h="1063521" w="897225">
                <a:moveTo>
                  <a:pt x="0" y="0"/>
                </a:moveTo>
                <a:lnTo>
                  <a:pt x="897225" y="0"/>
                </a:lnTo>
                <a:lnTo>
                  <a:pt x="897225" y="1063521"/>
                </a:lnTo>
                <a:lnTo>
                  <a:pt x="0" y="1063521"/>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20" id="20"/>
          <p:cNvSpPr/>
          <p:nvPr/>
        </p:nvSpPr>
        <p:spPr>
          <a:xfrm flipH="false" flipV="false" rot="0">
            <a:off x="12072256" y="7847662"/>
            <a:ext cx="1284473" cy="686609"/>
          </a:xfrm>
          <a:custGeom>
            <a:avLst/>
            <a:gdLst/>
            <a:ahLst/>
            <a:cxnLst/>
            <a:rect r="r" b="b" t="t" l="l"/>
            <a:pathLst>
              <a:path h="686609" w="1284473">
                <a:moveTo>
                  <a:pt x="0" y="0"/>
                </a:moveTo>
                <a:lnTo>
                  <a:pt x="1284473" y="0"/>
                </a:lnTo>
                <a:lnTo>
                  <a:pt x="1284473" y="686609"/>
                </a:lnTo>
                <a:lnTo>
                  <a:pt x="0" y="68660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1" id="21"/>
          <p:cNvSpPr/>
          <p:nvPr/>
        </p:nvSpPr>
        <p:spPr>
          <a:xfrm flipH="false" flipV="false" rot="0">
            <a:off x="15732652" y="7629883"/>
            <a:ext cx="1205073" cy="955295"/>
          </a:xfrm>
          <a:custGeom>
            <a:avLst/>
            <a:gdLst/>
            <a:ahLst/>
            <a:cxnLst/>
            <a:rect r="r" b="b" t="t" l="l"/>
            <a:pathLst>
              <a:path h="955295" w="1205073">
                <a:moveTo>
                  <a:pt x="0" y="0"/>
                </a:moveTo>
                <a:lnTo>
                  <a:pt x="1205073" y="0"/>
                </a:lnTo>
                <a:lnTo>
                  <a:pt x="1205073" y="955295"/>
                </a:lnTo>
                <a:lnTo>
                  <a:pt x="0" y="955295"/>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2" id="22"/>
          <p:cNvSpPr/>
          <p:nvPr/>
        </p:nvSpPr>
        <p:spPr>
          <a:xfrm flipH="false" flipV="false" rot="0">
            <a:off x="10355732" y="1644502"/>
            <a:ext cx="924530" cy="1420367"/>
          </a:xfrm>
          <a:custGeom>
            <a:avLst/>
            <a:gdLst/>
            <a:ahLst/>
            <a:cxnLst/>
            <a:rect r="r" b="b" t="t" l="l"/>
            <a:pathLst>
              <a:path h="1420367" w="924530">
                <a:moveTo>
                  <a:pt x="0" y="0"/>
                </a:moveTo>
                <a:lnTo>
                  <a:pt x="924529" y="0"/>
                </a:lnTo>
                <a:lnTo>
                  <a:pt x="924529" y="1420367"/>
                </a:lnTo>
                <a:lnTo>
                  <a:pt x="0" y="1420367"/>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3" id="23"/>
          <p:cNvSpPr/>
          <p:nvPr/>
        </p:nvSpPr>
        <p:spPr>
          <a:xfrm flipH="false" flipV="false" rot="0">
            <a:off x="13960789" y="7541099"/>
            <a:ext cx="1044079" cy="1044079"/>
          </a:xfrm>
          <a:custGeom>
            <a:avLst/>
            <a:gdLst/>
            <a:ahLst/>
            <a:cxnLst/>
            <a:rect r="r" b="b" t="t" l="l"/>
            <a:pathLst>
              <a:path h="1044079" w="1044079">
                <a:moveTo>
                  <a:pt x="0" y="0"/>
                </a:moveTo>
                <a:lnTo>
                  <a:pt x="1044079" y="0"/>
                </a:lnTo>
                <a:lnTo>
                  <a:pt x="1044079" y="1044079"/>
                </a:lnTo>
                <a:lnTo>
                  <a:pt x="0" y="1044079"/>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TextBox 24" id="24"/>
          <p:cNvSpPr txBox="true"/>
          <p:nvPr/>
        </p:nvSpPr>
        <p:spPr>
          <a:xfrm rot="0">
            <a:off x="1031401" y="7406640"/>
            <a:ext cx="4852758" cy="1851660"/>
          </a:xfrm>
          <a:prstGeom prst="rect">
            <a:avLst/>
          </a:prstGeom>
        </p:spPr>
        <p:txBody>
          <a:bodyPr anchor="t" rtlCol="false" tIns="0" lIns="0" bIns="0" rIns="0">
            <a:spAutoFit/>
          </a:bodyPr>
          <a:lstStyle/>
          <a:p>
            <a:pPr>
              <a:lnSpc>
                <a:spcPts val="2939"/>
              </a:lnSpc>
            </a:pPr>
            <a:r>
              <a:rPr lang="en-US" sz="2099">
                <a:solidFill>
                  <a:srgbClr val="FFFFFF"/>
                </a:solidFill>
                <a:latin typeface="Aileron"/>
              </a:rPr>
              <a:t>Use these design resource in your</a:t>
            </a:r>
          </a:p>
          <a:p>
            <a:pPr>
              <a:lnSpc>
                <a:spcPts val="2939"/>
              </a:lnSpc>
            </a:pPr>
            <a:r>
              <a:rPr lang="en-US" sz="2099">
                <a:solidFill>
                  <a:srgbClr val="FFFFFF"/>
                </a:solidFill>
                <a:latin typeface="Aileron"/>
              </a:rPr>
              <a:t>Canva Presentation. Happy designing!</a:t>
            </a:r>
            <a:r>
              <a:rPr lang="en-US" sz="2099">
                <a:solidFill>
                  <a:srgbClr val="FFFFFF"/>
                </a:solidFill>
                <a:latin typeface="Aileron"/>
              </a:rPr>
              <a:t> </a:t>
            </a:r>
          </a:p>
          <a:p>
            <a:pPr>
              <a:lnSpc>
                <a:spcPts val="2939"/>
              </a:lnSpc>
            </a:pPr>
          </a:p>
          <a:p>
            <a:pPr>
              <a:lnSpc>
                <a:spcPts val="2939"/>
              </a:lnSpc>
            </a:pPr>
            <a:r>
              <a:rPr lang="en-US" sz="2099">
                <a:solidFill>
                  <a:srgbClr val="FFFFFF"/>
                </a:solidFill>
                <a:latin typeface="Aileron"/>
              </a:rPr>
              <a:t>Don't forget to delete or hide this page before presenting. </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733765" y="1685720"/>
            <a:ext cx="10383091" cy="6915560"/>
          </a:xfrm>
          <a:custGeom>
            <a:avLst/>
            <a:gdLst/>
            <a:ahLst/>
            <a:cxnLst/>
            <a:rect r="r" b="b" t="t" l="l"/>
            <a:pathLst>
              <a:path h="6915560" w="10383091">
                <a:moveTo>
                  <a:pt x="0" y="0"/>
                </a:moveTo>
                <a:lnTo>
                  <a:pt x="10383090" y="0"/>
                </a:lnTo>
                <a:lnTo>
                  <a:pt x="10383090" y="6915560"/>
                </a:lnTo>
                <a:lnTo>
                  <a:pt x="0" y="6915560"/>
                </a:lnTo>
                <a:lnTo>
                  <a:pt x="0" y="0"/>
                </a:lnTo>
                <a:close/>
              </a:path>
            </a:pathLst>
          </a:custGeom>
          <a:blipFill>
            <a:blip r:embed="rId2">
              <a:extLst>
                <a:ext uri="{96DAC541-7B7A-43D3-8B79-37D633B846F1}">
                  <asvg:svgBlip xmlns:asvg="http://schemas.microsoft.com/office/drawing/2016/SVG/main" r:embed="rId3"/>
                </a:ext>
              </a:extLst>
            </a:blip>
            <a:stretch>
              <a:fillRect l="0" t="-37784" r="-13846" b="-33144"/>
            </a:stretch>
          </a:blipFill>
        </p:spPr>
      </p:sp>
      <p:sp>
        <p:nvSpPr>
          <p:cNvPr name="TextBox 3" id="3"/>
          <p:cNvSpPr txBox="true"/>
          <p:nvPr/>
        </p:nvSpPr>
        <p:spPr>
          <a:xfrm rot="0">
            <a:off x="1028700" y="1028700"/>
            <a:ext cx="4852758" cy="1962150"/>
          </a:xfrm>
          <a:prstGeom prst="rect">
            <a:avLst/>
          </a:prstGeom>
        </p:spPr>
        <p:txBody>
          <a:bodyPr anchor="t" rtlCol="false" tIns="0" lIns="0" bIns="0" rIns="0">
            <a:spAutoFit/>
          </a:bodyPr>
          <a:lstStyle/>
          <a:p>
            <a:pPr>
              <a:lnSpc>
                <a:spcPts val="7799"/>
              </a:lnSpc>
            </a:pPr>
            <a:r>
              <a:rPr lang="en-US" sz="6499" spc="129">
                <a:solidFill>
                  <a:srgbClr val="FFFFFF"/>
                </a:solidFill>
                <a:latin typeface="Aileron Bold"/>
              </a:rPr>
              <a:t>Resource</a:t>
            </a:r>
            <a:r>
              <a:rPr lang="en-US" sz="6499" spc="129">
                <a:solidFill>
                  <a:srgbClr val="FFFFFF"/>
                </a:solidFill>
                <a:latin typeface="Aileron Bold"/>
              </a:rPr>
              <a:t> </a:t>
            </a:r>
          </a:p>
          <a:p>
            <a:pPr>
              <a:lnSpc>
                <a:spcPts val="7799"/>
              </a:lnSpc>
            </a:pPr>
            <a:r>
              <a:rPr lang="en-US" sz="6499" spc="129">
                <a:solidFill>
                  <a:srgbClr val="FFFFFF"/>
                </a:solidFill>
                <a:latin typeface="Aileron Bold"/>
              </a:rPr>
              <a:t>Page</a:t>
            </a:r>
          </a:p>
        </p:txBody>
      </p:sp>
      <p:sp>
        <p:nvSpPr>
          <p:cNvPr name="TextBox 4" id="4"/>
          <p:cNvSpPr txBox="true"/>
          <p:nvPr/>
        </p:nvSpPr>
        <p:spPr>
          <a:xfrm rot="0">
            <a:off x="1028700" y="6663690"/>
            <a:ext cx="4852758" cy="2594610"/>
          </a:xfrm>
          <a:prstGeom prst="rect">
            <a:avLst/>
          </a:prstGeom>
        </p:spPr>
        <p:txBody>
          <a:bodyPr anchor="t" rtlCol="false" tIns="0" lIns="0" bIns="0" rIns="0">
            <a:spAutoFit/>
          </a:bodyPr>
          <a:lstStyle/>
          <a:p>
            <a:pPr>
              <a:lnSpc>
                <a:spcPts val="2939"/>
              </a:lnSpc>
            </a:pPr>
            <a:r>
              <a:rPr lang="en-US" sz="2099">
                <a:solidFill>
                  <a:srgbClr val="FFFFFF"/>
                </a:solidFill>
                <a:latin typeface="Aileron"/>
              </a:rPr>
              <a:t>Find the magic and fun </a:t>
            </a:r>
            <a:r>
              <a:rPr lang="en-US" sz="2099">
                <a:solidFill>
                  <a:srgbClr val="FFFFFF"/>
                </a:solidFill>
                <a:latin typeface="Aileron"/>
              </a:rPr>
              <a:t>in presenting with Canva Presentations.</a:t>
            </a:r>
          </a:p>
          <a:p>
            <a:pPr>
              <a:lnSpc>
                <a:spcPts val="2939"/>
              </a:lnSpc>
            </a:pPr>
            <a:r>
              <a:rPr lang="en-US" sz="2099">
                <a:solidFill>
                  <a:srgbClr val="FFFFFF"/>
                </a:solidFill>
                <a:latin typeface="Aileron"/>
              </a:rPr>
              <a:t>Press the following keys while</a:t>
            </a:r>
          </a:p>
          <a:p>
            <a:pPr>
              <a:lnSpc>
                <a:spcPts val="2939"/>
              </a:lnSpc>
            </a:pPr>
            <a:r>
              <a:rPr lang="en-US" sz="2099">
                <a:solidFill>
                  <a:srgbClr val="FFFFFF"/>
                </a:solidFill>
                <a:latin typeface="Aileron"/>
              </a:rPr>
              <a:t>on Present mode! </a:t>
            </a:r>
          </a:p>
          <a:p>
            <a:pPr>
              <a:lnSpc>
                <a:spcPts val="2939"/>
              </a:lnSpc>
            </a:pPr>
          </a:p>
          <a:p>
            <a:pPr>
              <a:lnSpc>
                <a:spcPts val="2939"/>
              </a:lnSpc>
            </a:pPr>
            <a:r>
              <a:rPr lang="en-US" sz="2099">
                <a:solidFill>
                  <a:srgbClr val="FFFFFF"/>
                </a:solidFill>
                <a:latin typeface="Aileron"/>
              </a:rPr>
              <a:t>Delete or hide this page</a:t>
            </a:r>
          </a:p>
          <a:p>
            <a:pPr>
              <a:lnSpc>
                <a:spcPts val="2939"/>
              </a:lnSpc>
            </a:pPr>
            <a:r>
              <a:rPr lang="en-US" sz="2099">
                <a:solidFill>
                  <a:srgbClr val="FFFFFF"/>
                </a:solidFill>
                <a:latin typeface="Aileron"/>
              </a:rPr>
              <a:t>before presenting. </a:t>
            </a:r>
          </a:p>
        </p:txBody>
      </p:sp>
      <p:graphicFrame>
        <p:nvGraphicFramePr>
          <p:cNvPr name="Table 5" id="5"/>
          <p:cNvGraphicFramePr>
            <a:graphicFrameLocks noGrp="true"/>
          </p:cNvGraphicFramePr>
          <p:nvPr/>
        </p:nvGraphicFramePr>
        <p:xfrm>
          <a:off x="7885849" y="1028700"/>
          <a:ext cx="9373451" cy="8267700"/>
        </p:xfrm>
        <a:graphic>
          <a:graphicData uri="http://schemas.openxmlformats.org/drawingml/2006/table">
            <a:tbl>
              <a:tblPr/>
              <a:tblGrid>
                <a:gridCol w="1417762"/>
                <a:gridCol w="3278162"/>
                <a:gridCol w="1417762"/>
                <a:gridCol w="3259766"/>
              </a:tblGrid>
              <a:tr h="2043058">
                <a:tc>
                  <a:txBody>
                    <a:bodyPr anchor="t" rtlCol="false"/>
                    <a:lstStyle/>
                    <a:p>
                      <a:pPr algn="ctr">
                        <a:lnSpc>
                          <a:spcPts val="3920"/>
                        </a:lnSpc>
                        <a:defRPr/>
                      </a:pPr>
                      <a:r>
                        <a:rPr lang="en-US" sz="2800">
                          <a:solidFill>
                            <a:srgbClr val="FFFFFF"/>
                          </a:solidFill>
                          <a:latin typeface="Aileron Bold"/>
                        </a:rPr>
                        <a:t>B</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86EAE9"/>
                    </a:solidFill>
                  </a:tcPr>
                </a:tc>
                <a:tc>
                  <a:txBody>
                    <a:bodyPr anchor="t" rtlCol="false"/>
                    <a:lstStyle/>
                    <a:p>
                      <a:pPr algn="ctr">
                        <a:lnSpc>
                          <a:spcPts val="3920"/>
                        </a:lnSpc>
                        <a:defRPr/>
                      </a:pPr>
                      <a:r>
                        <a:rPr lang="en-US" sz="2800">
                          <a:solidFill>
                            <a:srgbClr val="191919"/>
                          </a:solidFill>
                          <a:latin typeface="Aileron"/>
                        </a:rPr>
                        <a:t>for blur</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a:txBody>
                    <a:bodyPr anchor="t" rtlCol="false"/>
                    <a:lstStyle/>
                    <a:p>
                      <a:pPr algn="ctr">
                        <a:lnSpc>
                          <a:spcPts val="3920"/>
                        </a:lnSpc>
                        <a:defRPr/>
                      </a:pPr>
                      <a:r>
                        <a:rPr lang="en-US" sz="2800">
                          <a:solidFill>
                            <a:srgbClr val="FFFFFF"/>
                          </a:solidFill>
                          <a:latin typeface="Aileron Bold"/>
                        </a:rPr>
                        <a:t>C</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86EAE9"/>
                    </a:solidFill>
                  </a:tcPr>
                </a:tc>
                <a:tc>
                  <a:txBody>
                    <a:bodyPr anchor="t" rtlCol="false"/>
                    <a:lstStyle/>
                    <a:p>
                      <a:pPr algn="ctr">
                        <a:lnSpc>
                          <a:spcPts val="3920"/>
                        </a:lnSpc>
                        <a:defRPr/>
                      </a:pPr>
                      <a:r>
                        <a:rPr lang="en-US" sz="2800">
                          <a:solidFill>
                            <a:srgbClr val="191919"/>
                          </a:solidFill>
                          <a:latin typeface="Aileron"/>
                        </a:rPr>
                        <a:t>for confetti</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2043058">
                <a:tc>
                  <a:txBody>
                    <a:bodyPr anchor="t" rtlCol="false"/>
                    <a:lstStyle/>
                    <a:p>
                      <a:pPr algn="ctr">
                        <a:lnSpc>
                          <a:spcPts val="3920"/>
                        </a:lnSpc>
                        <a:defRPr/>
                      </a:pPr>
                      <a:r>
                        <a:rPr lang="en-US" sz="2800">
                          <a:solidFill>
                            <a:srgbClr val="FFFFFF"/>
                          </a:solidFill>
                          <a:latin typeface="Aileron Bold"/>
                        </a:rPr>
                        <a:t>D</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3EDAD8"/>
                    </a:solidFill>
                  </a:tcPr>
                </a:tc>
                <a:tc>
                  <a:txBody>
                    <a:bodyPr anchor="t" rtlCol="false"/>
                    <a:lstStyle/>
                    <a:p>
                      <a:pPr algn="ctr">
                        <a:lnSpc>
                          <a:spcPts val="3920"/>
                        </a:lnSpc>
                        <a:defRPr/>
                      </a:pPr>
                      <a:r>
                        <a:rPr lang="en-US" sz="2800">
                          <a:solidFill>
                            <a:srgbClr val="191919"/>
                          </a:solidFill>
                          <a:latin typeface="Aileron"/>
                        </a:rPr>
                        <a:t>for a drumroll</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a:txBody>
                    <a:bodyPr anchor="t" rtlCol="false"/>
                    <a:lstStyle/>
                    <a:p>
                      <a:pPr algn="ctr">
                        <a:lnSpc>
                          <a:spcPts val="3920"/>
                        </a:lnSpc>
                        <a:defRPr/>
                      </a:pPr>
                      <a:r>
                        <a:rPr lang="en-US" sz="2800">
                          <a:solidFill>
                            <a:srgbClr val="FFFFFF"/>
                          </a:solidFill>
                          <a:latin typeface="Aileron Bold"/>
                        </a:rPr>
                        <a:t>M</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3EDAD8"/>
                    </a:solidFill>
                  </a:tcPr>
                </a:tc>
                <a:tc>
                  <a:txBody>
                    <a:bodyPr anchor="t" rtlCol="false"/>
                    <a:lstStyle/>
                    <a:p>
                      <a:pPr algn="ctr">
                        <a:lnSpc>
                          <a:spcPts val="3920"/>
                        </a:lnSpc>
                        <a:defRPr/>
                      </a:pPr>
                      <a:r>
                        <a:rPr lang="en-US" sz="2800">
                          <a:solidFill>
                            <a:srgbClr val="191919"/>
                          </a:solidFill>
                          <a:latin typeface="Aileron"/>
                        </a:rPr>
                        <a:t>for mic drop</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2043058">
                <a:tc>
                  <a:txBody>
                    <a:bodyPr anchor="t" rtlCol="false"/>
                    <a:lstStyle/>
                    <a:p>
                      <a:pPr algn="ctr">
                        <a:lnSpc>
                          <a:spcPts val="3920"/>
                        </a:lnSpc>
                        <a:defRPr/>
                      </a:pPr>
                      <a:r>
                        <a:rPr lang="en-US" sz="2800">
                          <a:solidFill>
                            <a:srgbClr val="FFFFFF"/>
                          </a:solidFill>
                          <a:latin typeface="Aileron Bold"/>
                        </a:rPr>
                        <a:t>O</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37C9EF"/>
                    </a:solidFill>
                  </a:tcPr>
                </a:tc>
                <a:tc>
                  <a:txBody>
                    <a:bodyPr anchor="t" rtlCol="false"/>
                    <a:lstStyle/>
                    <a:p>
                      <a:pPr algn="ctr">
                        <a:lnSpc>
                          <a:spcPts val="3920"/>
                        </a:lnSpc>
                        <a:defRPr/>
                      </a:pPr>
                      <a:r>
                        <a:rPr lang="en-US" sz="2800">
                          <a:solidFill>
                            <a:srgbClr val="191919"/>
                          </a:solidFill>
                          <a:latin typeface="Aileron"/>
                        </a:rPr>
                        <a:t>for bubbles</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a:txBody>
                    <a:bodyPr anchor="t" rtlCol="false"/>
                    <a:lstStyle/>
                    <a:p>
                      <a:pPr algn="ctr">
                        <a:lnSpc>
                          <a:spcPts val="3920"/>
                        </a:lnSpc>
                        <a:defRPr/>
                      </a:pPr>
                      <a:r>
                        <a:rPr lang="en-US" sz="2800">
                          <a:solidFill>
                            <a:srgbClr val="FFFFFF"/>
                          </a:solidFill>
                          <a:latin typeface="Aileron Bold"/>
                        </a:rPr>
                        <a:t>Q</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37C9EF"/>
                    </a:solidFill>
                  </a:tcPr>
                </a:tc>
                <a:tc>
                  <a:txBody>
                    <a:bodyPr anchor="t" rtlCol="false"/>
                    <a:lstStyle/>
                    <a:p>
                      <a:pPr algn="ctr">
                        <a:lnSpc>
                          <a:spcPts val="3920"/>
                        </a:lnSpc>
                        <a:defRPr/>
                      </a:pPr>
                      <a:r>
                        <a:rPr lang="en-US" sz="2800">
                          <a:solidFill>
                            <a:srgbClr val="191919"/>
                          </a:solidFill>
                          <a:latin typeface="Aileron"/>
                        </a:rPr>
                        <a:t>for quiet</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r h="2138527">
                <a:tc>
                  <a:txBody>
                    <a:bodyPr anchor="t" rtlCol="false"/>
                    <a:lstStyle/>
                    <a:p>
                      <a:pPr algn="ctr">
                        <a:lnSpc>
                          <a:spcPts val="3920"/>
                        </a:lnSpc>
                        <a:defRPr/>
                      </a:pPr>
                      <a:r>
                        <a:rPr lang="en-US" sz="2800">
                          <a:solidFill>
                            <a:srgbClr val="FFFFFF"/>
                          </a:solidFill>
                          <a:latin typeface="Aileron Bold"/>
                        </a:rPr>
                        <a:t>U</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1C88CF"/>
                    </a:solidFill>
                  </a:tcPr>
                </a:tc>
                <a:tc>
                  <a:txBody>
                    <a:bodyPr anchor="t" rtlCol="false"/>
                    <a:lstStyle/>
                    <a:p>
                      <a:pPr algn="ctr">
                        <a:lnSpc>
                          <a:spcPts val="3920"/>
                        </a:lnSpc>
                        <a:defRPr/>
                      </a:pPr>
                      <a:r>
                        <a:rPr lang="en-US" sz="2800">
                          <a:solidFill>
                            <a:srgbClr val="191919"/>
                          </a:solidFill>
                          <a:latin typeface="Aileron"/>
                        </a:rPr>
                        <a:t>for unveil</a:t>
                      </a:r>
                      <a:endParaRPr lang="en-US" sz="1100"/>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c>
                  <a:txBody>
                    <a:bodyPr anchor="t" rtlCol="false"/>
                    <a:lstStyle/>
                    <a:p>
                      <a:pPr algn="ctr">
                        <a:lnSpc>
                          <a:spcPts val="3920"/>
                        </a:lnSpc>
                        <a:defRPr/>
                      </a:pPr>
                      <a:r>
                        <a:rPr lang="en-US" sz="2800">
                          <a:solidFill>
                            <a:srgbClr val="FFFFFF"/>
                          </a:solidFill>
                          <a:latin typeface="Aileron Bold"/>
                        </a:rPr>
                        <a:t>0-9</a:t>
                      </a:r>
                      <a:endParaRPr lang="en-US" sz="1100"/>
                    </a:p>
                  </a:txBody>
                  <a:tcPr marL="190500" marR="190500" marT="190500" marB="190500" anchor="ctr">
                    <a:lnL cmpd="sng" algn="ctr" cap="flat" w="47625">
                      <a:solidFill>
                        <a:srgbClr val="EDF0F2"/>
                      </a:solidFill>
                      <a:prstDash val="solid"/>
                      <a:round/>
                      <a:headEnd type="none" w="med" len="med"/>
                      <a:tailEnd type="none" w="med" len="med"/>
                    </a:lnL>
                    <a:lnR cmpd="sng" algn="ctr" cap="flat" w="0">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solidFill>
                      <a:srgbClr val="1C88CF"/>
                    </a:solidFill>
                  </a:tcPr>
                </a:tc>
                <a:tc>
                  <a:txBody>
                    <a:bodyPr anchor="t" rtlCol="false"/>
                    <a:lstStyle/>
                    <a:p>
                      <a:pPr algn="ctr">
                        <a:lnSpc>
                          <a:spcPts val="3920"/>
                        </a:lnSpc>
                        <a:defRPr/>
                      </a:pPr>
                      <a:r>
                        <a:rPr lang="en-US" sz="2800">
                          <a:solidFill>
                            <a:srgbClr val="191919"/>
                          </a:solidFill>
                          <a:latin typeface="Aileron"/>
                        </a:rPr>
                        <a:t>Any number from</a:t>
                      </a:r>
                      <a:endParaRPr lang="en-US" sz="1100"/>
                    </a:p>
                    <a:p>
                      <a:pPr algn="ctr">
                        <a:lnSpc>
                          <a:spcPts val="3920"/>
                        </a:lnSpc>
                      </a:pPr>
                      <a:r>
                        <a:rPr lang="en-US" sz="2800">
                          <a:solidFill>
                            <a:srgbClr val="191919"/>
                          </a:solidFill>
                          <a:latin typeface="Aileron"/>
                        </a:rPr>
                        <a:t>0-9 for a timer</a:t>
                      </a:r>
                    </a:p>
                  </a:txBody>
                  <a:tcPr marL="190500" marR="190500" marT="190500" marB="190500" anchor="ctr">
                    <a:lnL cmpd="sng" algn="ctr" cap="flat" w="0">
                      <a:solidFill>
                        <a:srgbClr val="EDF0F2"/>
                      </a:solidFill>
                      <a:prstDash val="solid"/>
                      <a:round/>
                      <a:headEnd type="none" w="med" len="med"/>
                      <a:tailEnd type="none" w="med" len="med"/>
                    </a:lnL>
                    <a:lnR cmpd="sng" algn="ctr" cap="flat" w="47625">
                      <a:solidFill>
                        <a:srgbClr val="EDF0F2"/>
                      </a:solidFill>
                      <a:prstDash val="solid"/>
                      <a:round/>
                      <a:headEnd type="none" w="med" len="med"/>
                      <a:tailEnd type="none" w="med" len="med"/>
                    </a:lnR>
                    <a:lnT cmpd="sng" algn="ctr" cap="flat" w="47625">
                      <a:solidFill>
                        <a:srgbClr val="EDF0F2"/>
                      </a:solidFill>
                      <a:prstDash val="solid"/>
                      <a:round/>
                      <a:headEnd type="none" w="med" len="med"/>
                      <a:tailEnd type="none" w="med" len="med"/>
                    </a:lnT>
                    <a:lnB cmpd="sng" algn="ctr" cap="flat" w="47625">
                      <a:solidFill>
                        <a:srgbClr val="EDF0F2"/>
                      </a:solidFill>
                      <a:prstDash val="solid"/>
                      <a:round/>
                      <a:headEnd type="none" w="med" len="med"/>
                      <a:tailEnd type="none" w="med" len="med"/>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DAGCg4_Dumg</dc:identifier>
  <dcterms:modified xsi:type="dcterms:W3CDTF">2011-08-01T06:04:30Z</dcterms:modified>
  <cp:revision>1</cp:revision>
  <dc:title>Academic Advising Report</dc:title>
</cp:coreProperties>
</file>